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6" r:id="rId4"/>
    <p:sldId id="267" r:id="rId5"/>
    <p:sldId id="268" r:id="rId6"/>
    <p:sldId id="269" r:id="rId7"/>
    <p:sldId id="275" r:id="rId8"/>
    <p:sldId id="270" r:id="rId9"/>
    <p:sldId id="271" r:id="rId10"/>
    <p:sldId id="272" r:id="rId11"/>
    <p:sldId id="273" r:id="rId12"/>
    <p:sldId id="26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7" d="100"/>
          <a:sy n="37" d="100"/>
        </p:scale>
        <p:origin x="-1410"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3/25/2020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1D8BD707-D9CF-40AE-B4C6-C98DA3205C09}" type="datetimeFigureOut">
              <a:rPr lang="en-US" smtClean="0"/>
              <a:pPr/>
              <a:t>3/25/2020</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r" defTabSz="914400" rtl="1"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r" defTabSz="914400" rtl="1"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r" defTabSz="914400" rtl="1"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r" defTabSz="914400" rtl="1"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r" defTabSz="914400" rtl="1"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295400"/>
            <a:ext cx="7772400" cy="1470025"/>
          </a:xfrm>
        </p:spPr>
        <p:txBody>
          <a:bodyPr/>
          <a:lstStyle/>
          <a:p>
            <a:pPr algn="ctr"/>
            <a:r>
              <a:rPr lang="ar-EG" b="1" dirty="0"/>
              <a:t>تطبيقات طرق </a:t>
            </a:r>
            <a:r>
              <a:rPr lang="ar-EG" b="1" dirty="0" smtClean="0"/>
              <a:t>تدريس</a:t>
            </a:r>
            <a:br>
              <a:rPr lang="ar-EG" b="1" dirty="0" smtClean="0"/>
            </a:br>
            <a:r>
              <a:rPr lang="ar-EG" b="1" dirty="0" smtClean="0"/>
              <a:t> </a:t>
            </a:r>
            <a:r>
              <a:rPr lang="ar-EG" b="1" dirty="0"/>
              <a:t>المنازلات الفردية</a:t>
            </a:r>
            <a:endParaRPr lang="ar-EG" dirty="0"/>
          </a:p>
        </p:txBody>
      </p:sp>
      <p:sp>
        <p:nvSpPr>
          <p:cNvPr id="3" name="Subtitle 2"/>
          <p:cNvSpPr>
            <a:spLocks noGrp="1"/>
          </p:cNvSpPr>
          <p:nvPr>
            <p:ph type="subTitle" idx="1"/>
          </p:nvPr>
        </p:nvSpPr>
        <p:spPr/>
        <p:txBody>
          <a:bodyPr/>
          <a:lstStyle/>
          <a:p>
            <a:pPr algn="ctr"/>
            <a:r>
              <a:rPr lang="ar-EG" sz="4800" b="1" dirty="0" err="1" smtClean="0"/>
              <a:t>ا.م.د</a:t>
            </a:r>
            <a:r>
              <a:rPr lang="ar-EG" sz="4800" b="1" smtClean="0"/>
              <a:t>/هيثم زلط</a:t>
            </a:r>
          </a:p>
          <a:p>
            <a:pPr algn="ctr"/>
            <a:r>
              <a:rPr lang="ar-EG" sz="4800" b="1" dirty="0" smtClean="0"/>
              <a:t>دكتور </a:t>
            </a:r>
            <a:r>
              <a:rPr lang="ar-EG" sz="4800" b="1" dirty="0"/>
              <a:t>/ حاتم محمد حسني</a:t>
            </a:r>
            <a:endParaRPr lang="en-US" sz="4800" b="1" dirty="0"/>
          </a:p>
          <a:p>
            <a:endParaRPr lang="ar-EG" dirty="0"/>
          </a:p>
        </p:txBody>
      </p:sp>
    </p:spTree>
    <p:extLst>
      <p:ext uri="{BB962C8B-B14F-4D97-AF65-F5344CB8AC3E}">
        <p14:creationId xmlns:p14="http://schemas.microsoft.com/office/powerpoint/2010/main" val="6060055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2514600"/>
          </a:xfrm>
        </p:spPr>
        <p:txBody>
          <a:bodyPr>
            <a:noAutofit/>
          </a:bodyPr>
          <a:lstStyle/>
          <a:p>
            <a:pPr algn="just"/>
            <a:r>
              <a:rPr lang="ar-EG" dirty="0">
                <a:solidFill>
                  <a:schemeClr val="tx1"/>
                </a:solidFill>
                <a:latin typeface="+mn-lt"/>
                <a:ea typeface="+mn-ea"/>
                <a:cs typeface="+mn-cs"/>
              </a:rPr>
              <a:t>مثال : عند تعليم كل مهارة يتم شرح الثلاث أجزاء المكونة لها </a:t>
            </a:r>
            <a:r>
              <a:rPr lang="ar-EG" dirty="0" smtClean="0">
                <a:solidFill>
                  <a:schemeClr val="tx1"/>
                </a:solidFill>
                <a:latin typeface="+mn-lt"/>
                <a:ea typeface="+mn-ea"/>
                <a:cs typeface="+mn-cs"/>
              </a:rPr>
              <a:t>ثم </a:t>
            </a:r>
            <a:r>
              <a:rPr lang="ar-EG" dirty="0">
                <a:solidFill>
                  <a:schemeClr val="tx1"/>
                </a:solidFill>
                <a:latin typeface="+mn-lt"/>
                <a:ea typeface="+mn-ea"/>
                <a:cs typeface="+mn-cs"/>
              </a:rPr>
              <a:t>بعد ذلك يؤدي المتعلم المهارة كلها مرة واحدة</a:t>
            </a:r>
          </a:p>
        </p:txBody>
      </p:sp>
      <p:sp>
        <p:nvSpPr>
          <p:cNvPr id="3" name="Content Placeholder 2"/>
          <p:cNvSpPr>
            <a:spLocks noGrp="1"/>
          </p:cNvSpPr>
          <p:nvPr>
            <p:ph idx="1"/>
          </p:nvPr>
        </p:nvSpPr>
        <p:spPr>
          <a:xfrm>
            <a:off x="457200" y="2971800"/>
            <a:ext cx="8229600" cy="3505200"/>
          </a:xfrm>
        </p:spPr>
        <p:txBody>
          <a:bodyPr/>
          <a:lstStyle/>
          <a:p>
            <a:endParaRPr lang="ar-EG" dirty="0" smtClean="0"/>
          </a:p>
          <a:p>
            <a:endParaRPr lang="ar-EG" dirty="0"/>
          </a:p>
          <a:p>
            <a:endParaRPr lang="ar-EG"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3124200"/>
            <a:ext cx="6083978" cy="242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120582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EG" b="1" dirty="0"/>
              <a:t>5- الانتقال من العملي للنظري </a:t>
            </a:r>
            <a:r>
              <a:rPr lang="en-US" dirty="0"/>
              <a:t/>
            </a:r>
            <a:br>
              <a:rPr lang="en-US" dirty="0"/>
            </a:br>
            <a:endParaRPr lang="ar-EG" dirty="0"/>
          </a:p>
        </p:txBody>
      </p:sp>
      <p:sp>
        <p:nvSpPr>
          <p:cNvPr id="3" name="Content Placeholder 2"/>
          <p:cNvSpPr>
            <a:spLocks noGrp="1"/>
          </p:cNvSpPr>
          <p:nvPr>
            <p:ph idx="1"/>
          </p:nvPr>
        </p:nvSpPr>
        <p:spPr/>
        <p:txBody>
          <a:bodyPr>
            <a:normAutofit fontScale="92500"/>
          </a:bodyPr>
          <a:lstStyle/>
          <a:p>
            <a:pPr algn="just"/>
            <a:r>
              <a:rPr lang="ar-EG" sz="3600" dirty="0"/>
              <a:t> إن التلميذ يصبح أكثر إدراكا للخبرات التعليمية إذا ما بدا بتعرفه علي طرق الأجزاء العملي للمهارة الحركية، حينئذ يكون من السهل عليه استنتاج أو معرفة القاعدة النظرية </a:t>
            </a:r>
            <a:r>
              <a:rPr lang="ar-EG" sz="3600" dirty="0" smtClean="0"/>
              <a:t>(سيكون </a:t>
            </a:r>
            <a:r>
              <a:rPr lang="ar-EG" sz="3600" dirty="0"/>
              <a:t>للتلميذ القدرة والتمكن في معرفة الأسلوب الفني لأداء احدي المهارات إذا كان قد قام بممارسة هذه المهارة الحركية وأتقنها</a:t>
            </a:r>
            <a:r>
              <a:rPr lang="ar-EG" sz="3600" dirty="0" smtClean="0"/>
              <a:t>).</a:t>
            </a:r>
          </a:p>
          <a:p>
            <a:pPr algn="just"/>
            <a:r>
              <a:rPr lang="ar-EG" sz="3600" b="1" dirty="0"/>
              <a:t>مثال</a:t>
            </a:r>
            <a:r>
              <a:rPr lang="ar-EG" sz="3600" dirty="0"/>
              <a:t> : يتم ذلك من خلال تدعيم المتعلم بالمعلومات النظرية عن المهارات وأيضا القانون الدولي للرياضة الجودو.</a:t>
            </a:r>
            <a:r>
              <a:rPr lang="en-US" sz="3600" dirty="0"/>
              <a:t/>
            </a:r>
            <a:br>
              <a:rPr lang="en-US" sz="3600" dirty="0"/>
            </a:br>
            <a:endParaRPr lang="ar-EG" sz="3600" dirty="0"/>
          </a:p>
        </p:txBody>
      </p:sp>
    </p:spTree>
    <p:extLst>
      <p:ext uri="{BB962C8B-B14F-4D97-AF65-F5344CB8AC3E}">
        <p14:creationId xmlns:p14="http://schemas.microsoft.com/office/powerpoint/2010/main" val="27118266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ar-EG" sz="5400" dirty="0"/>
              <a:t>التطبيق العملي لوحدة تدريسية </a:t>
            </a:r>
          </a:p>
        </p:txBody>
      </p:sp>
      <p:sp>
        <p:nvSpPr>
          <p:cNvPr id="3" name="Content Placeholder 2"/>
          <p:cNvSpPr>
            <a:spLocks noGrp="1"/>
          </p:cNvSpPr>
          <p:nvPr>
            <p:ph idx="1"/>
          </p:nvPr>
        </p:nvSpPr>
        <p:spPr/>
        <p:txBody>
          <a:bodyPr>
            <a:normAutofit/>
          </a:bodyPr>
          <a:lstStyle/>
          <a:p>
            <a:pPr algn="just"/>
            <a:r>
              <a:rPr lang="ar-EG" sz="3600" dirty="0" smtClean="0"/>
              <a:t>تقوم المجموعة رقم ثمانية من الطلاب (الطالب المعلم) بتنفيذ الوحدة التعليمية الخاصة </a:t>
            </a:r>
            <a:r>
              <a:rPr lang="ar-EG" sz="3600" smtClean="0"/>
              <a:t>بها والتي </a:t>
            </a:r>
            <a:r>
              <a:rPr lang="ar-EG" sz="3600" dirty="0" smtClean="0"/>
              <a:t>تتناول تعليم مهارة السقطة الخلفية في رياضة الجودو.</a:t>
            </a:r>
          </a:p>
          <a:p>
            <a:pPr algn="just"/>
            <a:r>
              <a:rPr lang="ar-EG" sz="3600" dirty="0" smtClean="0"/>
              <a:t>مستغلين مجموعة من زملائهم ليقوموا بدور المتعلمين ويكون دور باقي الطلاب هو النقد لاظهار الايجابيات والسلبيات اثناء تنفيذ الوحدة التعليمية.</a:t>
            </a:r>
            <a:endParaRPr lang="ar-EG" sz="3600" dirty="0"/>
          </a:p>
        </p:txBody>
      </p:sp>
    </p:spTree>
    <p:extLst>
      <p:ext uri="{BB962C8B-B14F-4D97-AF65-F5344CB8AC3E}">
        <p14:creationId xmlns:p14="http://schemas.microsoft.com/office/powerpoint/2010/main" val="42194767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ar-EG" sz="6000" dirty="0" smtClean="0"/>
              <a:t>المحاضرة التاسعة</a:t>
            </a:r>
            <a:endParaRPr lang="ar-EG" sz="6000" dirty="0"/>
          </a:p>
        </p:txBody>
      </p:sp>
      <p:sp>
        <p:nvSpPr>
          <p:cNvPr id="3" name="Content Placeholder 2"/>
          <p:cNvSpPr>
            <a:spLocks noGrp="1"/>
          </p:cNvSpPr>
          <p:nvPr>
            <p:ph idx="1"/>
          </p:nvPr>
        </p:nvSpPr>
        <p:spPr>
          <a:xfrm>
            <a:off x="457200" y="2514600"/>
            <a:ext cx="8229600" cy="3124200"/>
          </a:xfrm>
        </p:spPr>
        <p:txBody>
          <a:bodyPr>
            <a:normAutofit/>
          </a:bodyPr>
          <a:lstStyle/>
          <a:p>
            <a:pPr marL="0" indent="0">
              <a:buNone/>
            </a:pPr>
            <a:r>
              <a:rPr lang="ar-EG" sz="4400" b="1" dirty="0" smtClean="0">
                <a:solidFill>
                  <a:srgbClr val="FF0000"/>
                </a:solidFill>
              </a:rPr>
              <a:t>   </a:t>
            </a:r>
          </a:p>
          <a:p>
            <a:pPr marL="0" indent="0" algn="ctr">
              <a:buNone/>
            </a:pPr>
            <a:r>
              <a:rPr lang="ar-EG" sz="4400" b="1" dirty="0" smtClean="0">
                <a:solidFill>
                  <a:srgbClr val="FF0000"/>
                </a:solidFill>
              </a:rPr>
              <a:t>القواعد </a:t>
            </a:r>
            <a:r>
              <a:rPr lang="ar-EG" sz="4400" b="1" dirty="0">
                <a:solidFill>
                  <a:srgbClr val="FF0000"/>
                </a:solidFill>
              </a:rPr>
              <a:t>الأساسية لتعليم المهارات الحركية </a:t>
            </a:r>
            <a:endParaRPr lang="ar-EG" dirty="0"/>
          </a:p>
        </p:txBody>
      </p:sp>
    </p:spTree>
    <p:extLst>
      <p:ext uri="{BB962C8B-B14F-4D97-AF65-F5344CB8AC3E}">
        <p14:creationId xmlns:p14="http://schemas.microsoft.com/office/powerpoint/2010/main" val="25248358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0"/>
            <a:ext cx="8229600" cy="2590800"/>
          </a:xfrm>
        </p:spPr>
        <p:txBody>
          <a:bodyPr>
            <a:noAutofit/>
          </a:bodyPr>
          <a:lstStyle/>
          <a:p>
            <a:pPr algn="ctr"/>
            <a:r>
              <a:rPr lang="ar-EG" sz="4400" dirty="0"/>
              <a:t>يوجد مجموعة من القواعد التي يجب </a:t>
            </a:r>
            <a:r>
              <a:rPr lang="ar-EG" sz="4400" dirty="0" smtClean="0"/>
              <a:t>مراعاتها</a:t>
            </a:r>
            <a:br>
              <a:rPr lang="ar-EG" sz="4400" dirty="0" smtClean="0"/>
            </a:br>
            <a:r>
              <a:rPr lang="ar-EG" sz="4400" dirty="0" smtClean="0"/>
              <a:t> </a:t>
            </a:r>
            <a:r>
              <a:rPr lang="ar-EG" sz="4400" dirty="0"/>
              <a:t>عند تعليم المهارات الحركية </a:t>
            </a:r>
            <a:r>
              <a:rPr lang="ar-EG" sz="4400" dirty="0" smtClean="0"/>
              <a:t/>
            </a:r>
            <a:br>
              <a:rPr lang="ar-EG" sz="4400" dirty="0" smtClean="0"/>
            </a:br>
            <a:r>
              <a:rPr lang="ar-EG" sz="4400" dirty="0" smtClean="0"/>
              <a:t>والتي </a:t>
            </a:r>
            <a:r>
              <a:rPr lang="ar-EG" sz="4400" dirty="0"/>
              <a:t>تتلخص فيما </a:t>
            </a:r>
            <a:r>
              <a:rPr lang="ar-EG" sz="4400" dirty="0" smtClean="0"/>
              <a:t>يلي </a:t>
            </a:r>
            <a:r>
              <a:rPr lang="en-US" sz="4400" dirty="0"/>
              <a:t/>
            </a:r>
            <a:br>
              <a:rPr lang="en-US" sz="4400" dirty="0"/>
            </a:br>
            <a:endParaRPr lang="ar-EG" sz="4400" dirty="0"/>
          </a:p>
        </p:txBody>
      </p:sp>
    </p:spTree>
    <p:extLst>
      <p:ext uri="{BB962C8B-B14F-4D97-AF65-F5344CB8AC3E}">
        <p14:creationId xmlns:p14="http://schemas.microsoft.com/office/powerpoint/2010/main" val="124949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EG" b="1" dirty="0"/>
              <a:t>1- التدرج من المعلوم إلي المجهول </a:t>
            </a:r>
            <a:endParaRPr lang="en-US" dirty="0"/>
          </a:p>
        </p:txBody>
      </p:sp>
      <p:sp>
        <p:nvSpPr>
          <p:cNvPr id="3" name="Content Placeholder 2"/>
          <p:cNvSpPr>
            <a:spLocks noGrp="1"/>
          </p:cNvSpPr>
          <p:nvPr>
            <p:ph idx="1"/>
          </p:nvPr>
        </p:nvSpPr>
        <p:spPr/>
        <p:txBody>
          <a:bodyPr>
            <a:normAutofit/>
          </a:bodyPr>
          <a:lstStyle/>
          <a:p>
            <a:pPr algn="just"/>
            <a:r>
              <a:rPr lang="ar-EG" sz="4000" dirty="0"/>
              <a:t>إن المعلومة الجديدة التي يقدمها المعلم للتلاميذ تكون غير معروفة لديهم لذا فهي لا تجذب انتباه التلاميذ ولا تثير حماسهم إلا إذا ربطت هذه بالمعلومات القديمة التي يعرفها التلاميذ من قبل، فمثلا يبدأ المعلم بمهارة معروفة لدي التلاميذ ثم التدرج إلي المهارة الجديدة </a:t>
            </a:r>
          </a:p>
        </p:txBody>
      </p:sp>
    </p:spTree>
    <p:extLst>
      <p:ext uri="{BB962C8B-B14F-4D97-AF65-F5344CB8AC3E}">
        <p14:creationId xmlns:p14="http://schemas.microsoft.com/office/powerpoint/2010/main" val="1767665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EG" sz="3600" b="1" dirty="0"/>
              <a:t> مثال</a:t>
            </a:r>
            <a:r>
              <a:rPr lang="ar-EG" sz="3600" dirty="0"/>
              <a:t> : أن يبدأ بالدحرجة الأمامية المتكورة قبل أن يبدأ بتعليم السقطة الأمامية الدائرية</a:t>
            </a:r>
            <a:r>
              <a:rPr lang="ar-EG" sz="3600" dirty="0" smtClean="0"/>
              <a:t>.</a:t>
            </a:r>
          </a:p>
          <a:p>
            <a:endParaRPr lang="ar-EG"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3124200"/>
            <a:ext cx="5803835"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34793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EG" b="1" dirty="0"/>
              <a:t>2- التدرج من السهل إلي الصعب </a:t>
            </a:r>
            <a:r>
              <a:rPr lang="en-US" dirty="0"/>
              <a:t/>
            </a:r>
            <a:br>
              <a:rPr lang="en-US" dirty="0"/>
            </a:br>
            <a:endParaRPr lang="ar-EG" dirty="0"/>
          </a:p>
        </p:txBody>
      </p:sp>
      <p:sp>
        <p:nvSpPr>
          <p:cNvPr id="3" name="Content Placeholder 2"/>
          <p:cNvSpPr>
            <a:spLocks noGrp="1"/>
          </p:cNvSpPr>
          <p:nvPr>
            <p:ph idx="1"/>
          </p:nvPr>
        </p:nvSpPr>
        <p:spPr/>
        <p:txBody>
          <a:bodyPr>
            <a:normAutofit/>
          </a:bodyPr>
          <a:lstStyle/>
          <a:p>
            <a:pPr algn="just"/>
            <a:r>
              <a:rPr lang="ar-EG" sz="4000" dirty="0"/>
              <a:t> وهو أن يقوم المعلم بطرح معلومة سهلة سبق دراستها في درس سابق أو سبق للتلميذ التعرف عليها ، فمثلا يبدأ المعلم بتعليم الحركة بصورة مبسطة ثم يتناول الأكثر تطورا </a:t>
            </a:r>
            <a:r>
              <a:rPr lang="ar-EG" sz="4000" dirty="0" smtClean="0"/>
              <a:t>.</a:t>
            </a:r>
            <a:endParaRPr lang="en-US" sz="4000" dirty="0"/>
          </a:p>
        </p:txBody>
      </p:sp>
    </p:spTree>
    <p:extLst>
      <p:ext uri="{BB962C8B-B14F-4D97-AF65-F5344CB8AC3E}">
        <p14:creationId xmlns:p14="http://schemas.microsoft.com/office/powerpoint/2010/main" val="30990665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828800"/>
          </a:xfrm>
        </p:spPr>
        <p:txBody>
          <a:bodyPr>
            <a:normAutofit fontScale="90000"/>
          </a:bodyPr>
          <a:lstStyle/>
          <a:p>
            <a:pPr algn="r"/>
            <a:r>
              <a:rPr lang="ar-EG" dirty="0">
                <a:solidFill>
                  <a:schemeClr val="tx1"/>
                </a:solidFill>
                <a:latin typeface="+mn-lt"/>
                <a:ea typeface="+mn-ea"/>
                <a:cs typeface="+mn-cs"/>
              </a:rPr>
              <a:t>مثال : أن يتعلم مهارات الرمي مع منافس سلبي ثم التدرج في قوة المنافس ثم تدريب مثل البطولات.</a:t>
            </a:r>
            <a:r>
              <a:rPr lang="ar-EG" dirty="0"/>
              <a:t/>
            </a:r>
            <a:br>
              <a:rPr lang="ar-EG" dirty="0"/>
            </a:br>
            <a:endParaRPr lang="ar-EG"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4001" y="2722944"/>
            <a:ext cx="6400800" cy="2382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718947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EG" b="1" dirty="0"/>
              <a:t>3- التدرج من البسيط إلي </a:t>
            </a:r>
            <a:r>
              <a:rPr lang="ar-EG" b="1" dirty="0" smtClean="0"/>
              <a:t>المركب</a:t>
            </a:r>
            <a:endParaRPr lang="en-US" dirty="0"/>
          </a:p>
        </p:txBody>
      </p:sp>
      <p:sp>
        <p:nvSpPr>
          <p:cNvPr id="3" name="Content Placeholder 2"/>
          <p:cNvSpPr>
            <a:spLocks noGrp="1"/>
          </p:cNvSpPr>
          <p:nvPr>
            <p:ph idx="1"/>
          </p:nvPr>
        </p:nvSpPr>
        <p:spPr/>
        <p:txBody>
          <a:bodyPr/>
          <a:lstStyle/>
          <a:p>
            <a:r>
              <a:rPr lang="ar-EG" sz="3200" dirty="0"/>
              <a:t>أي أن الخبرة يجب أن تبسط عند بدا تعليمها ثم يبدأ بالخبرة الأكثر تعقيدا </a:t>
            </a:r>
            <a:r>
              <a:rPr lang="ar-EG" sz="3200" dirty="0" smtClean="0"/>
              <a:t>.</a:t>
            </a:r>
          </a:p>
          <a:p>
            <a:r>
              <a:rPr lang="ar-EG" sz="3200" b="1" dirty="0"/>
              <a:t>مثال</a:t>
            </a:r>
            <a:r>
              <a:rPr lang="ar-EG" sz="3200" dirty="0"/>
              <a:t> : أن يتم تعليم المهارات كل مهارة علي حدا ثم بعد ذلك تركيب تلك المهارات معا ( أداء مهارة </a:t>
            </a:r>
            <a:r>
              <a:rPr lang="ar-EG" sz="3200" b="1" dirty="0"/>
              <a:t>او جوشي</a:t>
            </a:r>
            <a:r>
              <a:rPr lang="ar-EG" sz="3200" dirty="0"/>
              <a:t>  ثم أداء الدفاع بمهارة عكسية )</a:t>
            </a:r>
            <a:endParaRPr lang="en-US" sz="3200" dirty="0"/>
          </a:p>
          <a:p>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4267200"/>
            <a:ext cx="60198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54528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EG" b="1" dirty="0"/>
              <a:t>4- التدرج من الجزيئيات إلي الكليات </a:t>
            </a:r>
            <a:r>
              <a:rPr lang="en-US" dirty="0"/>
              <a:t/>
            </a:r>
            <a:br>
              <a:rPr lang="en-US" dirty="0"/>
            </a:br>
            <a:endParaRPr lang="ar-EG" dirty="0"/>
          </a:p>
        </p:txBody>
      </p:sp>
      <p:sp>
        <p:nvSpPr>
          <p:cNvPr id="3" name="Content Placeholder 2"/>
          <p:cNvSpPr>
            <a:spLocks noGrp="1"/>
          </p:cNvSpPr>
          <p:nvPr>
            <p:ph idx="1"/>
          </p:nvPr>
        </p:nvSpPr>
        <p:spPr/>
        <p:txBody>
          <a:bodyPr>
            <a:normAutofit/>
          </a:bodyPr>
          <a:lstStyle/>
          <a:p>
            <a:pPr algn="just"/>
            <a:r>
              <a:rPr lang="ar-EG" sz="4000" dirty="0"/>
              <a:t> ومعني ذلك أن نبدأ بتناول الجزيئيات حتى تصل إلي الكليات في تعليم المهارة الحركية مثل البداية بتعليم أجزاء المهارة الحركية كل جزء علي حدة ثم التواصل بين هذه الأجزاء حتى تؤدي المهارة الحركية ككل.</a:t>
            </a:r>
          </a:p>
        </p:txBody>
      </p:sp>
    </p:spTree>
    <p:extLst>
      <p:ext uri="{BB962C8B-B14F-4D97-AF65-F5344CB8AC3E}">
        <p14:creationId xmlns:p14="http://schemas.microsoft.com/office/powerpoint/2010/main" val="11936020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51</TotalTime>
  <Words>383</Words>
  <Application>Microsoft Office PowerPoint</Application>
  <PresentationFormat>عرض على الشاشة (3:4)‏</PresentationFormat>
  <Paragraphs>26</Paragraphs>
  <Slides>12</Slides>
  <Notes>0</Notes>
  <HiddenSlides>0</HiddenSlides>
  <MMClips>0</MMClips>
  <ScaleCrop>false</ScaleCrop>
  <HeadingPairs>
    <vt:vector size="4" baseType="variant">
      <vt:variant>
        <vt:lpstr>نسق</vt:lpstr>
      </vt:variant>
      <vt:variant>
        <vt:i4>1</vt:i4>
      </vt:variant>
      <vt:variant>
        <vt:lpstr>عناوين الشرائح</vt:lpstr>
      </vt:variant>
      <vt:variant>
        <vt:i4>12</vt:i4>
      </vt:variant>
    </vt:vector>
  </HeadingPairs>
  <TitlesOfParts>
    <vt:vector size="13" baseType="lpstr">
      <vt:lpstr>Clarity</vt:lpstr>
      <vt:lpstr>تطبيقات طرق تدريس  المنازلات الفردية</vt:lpstr>
      <vt:lpstr>المحاضرة التاسعة</vt:lpstr>
      <vt:lpstr>يوجد مجموعة من القواعد التي يجب مراعاتها  عند تعليم المهارات الحركية  والتي تتلخص فيما يلي  </vt:lpstr>
      <vt:lpstr>1- التدرج من المعلوم إلي المجهول </vt:lpstr>
      <vt:lpstr>عرض تقديمي في PowerPoint</vt:lpstr>
      <vt:lpstr>2- التدرج من السهل إلي الصعب  </vt:lpstr>
      <vt:lpstr>مثال : أن يتعلم مهارات الرمي مع منافس سلبي ثم التدرج في قوة المنافس ثم تدريب مثل البطولات. </vt:lpstr>
      <vt:lpstr>3- التدرج من البسيط إلي المركب</vt:lpstr>
      <vt:lpstr>4- التدرج من الجزيئيات إلي الكليات  </vt:lpstr>
      <vt:lpstr>مثال : عند تعليم كل مهارة يتم شرح الثلاث أجزاء المكونة لها ثم بعد ذلك يؤدي المتعلم المهارة كلها مرة واحدة</vt:lpstr>
      <vt:lpstr>5- الانتقال من العملي للنظري  </vt:lpstr>
      <vt:lpstr>التطبيق العملي لوحدة تدريسية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تطبيقات طرق تدريس  المنازلات الفردية</dc:title>
  <dc:creator>Masria</dc:creator>
  <cp:lastModifiedBy>Llian</cp:lastModifiedBy>
  <cp:revision>12</cp:revision>
  <dcterms:created xsi:type="dcterms:W3CDTF">2006-08-16T00:00:00Z</dcterms:created>
  <dcterms:modified xsi:type="dcterms:W3CDTF">2020-03-24T23:20:42Z</dcterms:modified>
</cp:coreProperties>
</file>