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062D141-C654-4B54-B2F0-93D940265E45}" type="datetimeFigureOut">
              <a:rPr lang="ar-EG" smtClean="0"/>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16839AA-C219-4AFF-928F-391DDA358471}" type="slidenum">
              <a:rPr lang="ar-EG" smtClean="0"/>
              <a:t>‹#›</a:t>
            </a:fld>
            <a:endParaRPr lang="ar-EG"/>
          </a:p>
        </p:txBody>
      </p:sp>
    </p:spTree>
    <p:extLst>
      <p:ext uri="{BB962C8B-B14F-4D97-AF65-F5344CB8AC3E}">
        <p14:creationId xmlns:p14="http://schemas.microsoft.com/office/powerpoint/2010/main" val="36967934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E3C18C4-03BD-450E-9169-52820C85F59B}" type="slidenum">
              <a:rPr lang="ar-EG" smtClean="0">
                <a:solidFill>
                  <a:prstClr val="black"/>
                </a:solidFill>
              </a:rPr>
              <a:pPr/>
              <a:t>1</a:t>
            </a:fld>
            <a:endParaRPr lang="ar-EG">
              <a:solidFill>
                <a:prstClr val="black"/>
              </a:solidFill>
            </a:endParaRPr>
          </a:p>
        </p:txBody>
      </p:sp>
    </p:spTree>
    <p:extLst>
      <p:ext uri="{BB962C8B-B14F-4D97-AF65-F5344CB8AC3E}">
        <p14:creationId xmlns:p14="http://schemas.microsoft.com/office/powerpoint/2010/main" val="27355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ar-EG" smtClean="0"/>
              <a:pPr/>
              <a:t>22/07/1441</a:t>
            </a:fld>
            <a:endParaRPr lang="ar-EG"/>
          </a:p>
        </p:txBody>
      </p:sp>
      <p:sp>
        <p:nvSpPr>
          <p:cNvPr id="17" name="Footer Placeholder 16"/>
          <p:cNvSpPr>
            <a:spLocks noGrp="1"/>
          </p:cNvSpPr>
          <p:nvPr>
            <p:ph type="ftr" sz="quarter" idx="11"/>
          </p:nvPr>
        </p:nvSpPr>
        <p:spPr/>
        <p:txBody>
          <a:bodyPr/>
          <a:lstStyle>
            <a:extLst/>
          </a:lstStyle>
          <a:p>
            <a:endParaRPr lang="ar-EG">
              <a:solidFill>
                <a:srgbClr val="94C600"/>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ar-EG" smtClean="0">
                <a:solidFill>
                  <a:srgbClr val="94C600"/>
                </a:solidFill>
              </a:rPr>
              <a:pPr/>
              <a:t>‹#›</a:t>
            </a:fld>
            <a:endParaRPr lang="ar-EG">
              <a:solidFill>
                <a:srgbClr val="94C600"/>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94C60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94C60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94C600"/>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94C600"/>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94C600"/>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3" name="Footer Placeholder 2"/>
          <p:cNvSpPr>
            <a:spLocks noGrp="1"/>
          </p:cNvSpPr>
          <p:nvPr>
            <p:ph type="ftr" sz="quarter" idx="11"/>
          </p:nvPr>
        </p:nvSpPr>
        <p:spPr/>
        <p:txBody>
          <a:bodyPr/>
          <a:lstStyle>
            <a:extLst/>
          </a:lstStyle>
          <a:p>
            <a:endParaRPr lang="en-US">
              <a:solidFill>
                <a:srgbClr val="94C600"/>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94C600"/>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F4E7ED"/>
                </a:solidFill>
              </a:rPr>
              <a:pPr/>
              <a:t>3/16/2020</a:t>
            </a:fld>
            <a:endParaRPr lang="en-US">
              <a:solidFill>
                <a:srgbClr val="F4E7ED"/>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94C600"/>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F4E7ED"/>
                </a:solidFill>
              </a:rPr>
              <a:pPr/>
              <a:t>‹#›</a:t>
            </a:fld>
            <a:endParaRPr lang="en-US">
              <a:solidFill>
                <a:srgbClr val="F4E7ED"/>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94C60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B13F9A"/>
                </a:solidFill>
              </a:rPr>
              <a:pPr/>
              <a:t>3/16/2020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94C60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FFFFFF"/>
              </a:solidFill>
            </a:endParaRPr>
          </a:p>
        </p:txBody>
      </p:sp>
      <p:sp>
        <p:nvSpPr>
          <p:cNvPr id="19" name="Footer Placeholder 18"/>
          <p:cNvSpPr>
            <a:spLocks noGrp="1"/>
          </p:cNvSpPr>
          <p:nvPr>
            <p:ph type="ftr" sz="quarter" idx="11"/>
          </p:nvPr>
        </p:nvSpPr>
        <p:spPr/>
        <p:txBody>
          <a:bodyPr/>
          <a:lstStyle/>
          <a:p>
            <a:endParaRPr lang="en-US">
              <a:solidFill>
                <a:srgbClr val="FFFFFF"/>
              </a:solidFill>
            </a:endParaRPr>
          </a:p>
        </p:txBody>
      </p:sp>
      <p:sp>
        <p:nvSpPr>
          <p:cNvPr id="27" name="Slide Number Placeholder 26"/>
          <p:cNvSpPr>
            <a:spLocks noGrp="1"/>
          </p:cNvSpPr>
          <p:nvPr>
            <p:ph type="sldNum" sz="quarter" idx="12"/>
          </p:nvPr>
        </p:nvSpPr>
        <p:spPr/>
        <p:txBody>
          <a:bodyPr/>
          <a:lstStyle/>
          <a:p>
            <a:fld id="{D77123DC-9BB2-4440-8F82-A583B9ED13F7}"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3491311"/>
      </p:ext>
    </p:extLst>
  </p:cSld>
  <p:clrMapOvr>
    <a:masterClrMapping/>
  </p:clrMapOvr>
  <p:transition>
    <p:cover dir="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34C9559-5D72-4220-A1F2-CF15F6A733A9}"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647432"/>
      </p:ext>
    </p:extLst>
  </p:cSld>
  <p:clrMapOvr>
    <a:masterClrMapping/>
  </p:clrMapOvr>
  <p:transition>
    <p:cover dir="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0F76A7F-1313-410C-A9FC-9C5B0DD3143F}"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39453325"/>
      </p:ext>
    </p:extLst>
  </p:cSld>
  <p:clrMapOvr>
    <a:masterClrMapping/>
  </p:clrMapOvr>
  <p:transition>
    <p:cover dir="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32ECAEA-F96D-4DDB-85A7-7866DE1AAA0D}"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5928244"/>
      </p:ext>
    </p:extLst>
  </p:cSld>
  <p:clrMapOvr>
    <a:masterClrMapping/>
  </p:clrMapOvr>
  <p:transition>
    <p:cover dir="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A8E623B-DA52-4B44-98D5-D816C76227D8}"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710276"/>
      </p:ext>
    </p:extLst>
  </p:cSld>
  <p:clrMapOvr>
    <a:masterClrMapping/>
  </p:clrMapOvr>
  <p:transition>
    <p:cover dir="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A6AE1335-833F-41FE-9E65-BBE90FE2DDDA}"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6460242"/>
      </p:ext>
    </p:extLst>
  </p:cSld>
  <p:clrMapOvr>
    <a:masterClrMapping/>
  </p:clrMapOvr>
  <p:transition>
    <p:cover dir="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5CEE3D4-E238-479E-BE17-CFB9B65DF083}"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7681730"/>
      </p:ext>
    </p:extLst>
  </p:cSld>
  <p:clrMapOvr>
    <a:masterClrMapping/>
  </p:clrMapOvr>
  <p:transition>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80A397E3-7516-4F52-8040-6006C3FA42D2}"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27055133"/>
      </p:ext>
    </p:extLst>
  </p:cSld>
  <p:clrMapOvr>
    <a:masterClrMapping/>
  </p:clrMapOvr>
  <p:transition>
    <p:cover dir="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9B5CDC89-FBD1-47F6-BA93-DEE6EC3C1B2C}" type="slidenum">
              <a:rPr lang="ar-SA" smtClean="0">
                <a:solidFill>
                  <a:srgbClr val="FFFFFF"/>
                </a:solidFill>
              </a: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3957263964"/>
      </p:ext>
    </p:extLst>
  </p:cSld>
  <p:clrMapOvr>
    <a:masterClrMapping/>
  </p:clrMapOvr>
  <p:transition>
    <p:cover dir="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7C79477-7AA2-499C-AE05-BE04ACBFB724}"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3788450"/>
      </p:ext>
    </p:extLst>
  </p:cSld>
  <p:clrMapOvr>
    <a:masterClrMapping/>
  </p:clrMapOvr>
  <p:transition>
    <p:cover dir="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F2CAF1A-A81B-4D78-8538-FDC1CCE2AF3B}"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682006"/>
      </p:ext>
    </p:extLst>
  </p:cSld>
  <p:clrMapOvr>
    <a:masterClrMapping/>
  </p:clrMapOvr>
  <p:transition>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3/16/2020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9A0E5A7C-3188-4FE8-924E-4658A8154737}" type="slidenum">
              <a:rPr lang="ar-SA" smtClean="0">
                <a:solidFill>
                  <a:srgbClr val="FFFFFF"/>
                </a:solidFill>
              </a:rPr>
              <a:pPr fontAlgn="base">
                <a:spcBef>
                  <a:spcPct val="0"/>
                </a:spcBef>
                <a:spcAft>
                  <a:spcPct val="0"/>
                </a:spcAft>
              </a:pPr>
              <a:t>‹#›</a:t>
            </a:fld>
            <a:endParaRPr lang="en-US" smtClean="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23397172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over dir="rd"/>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085" y="171450"/>
            <a:ext cx="1110059" cy="495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6" y="120040"/>
            <a:ext cx="1444457" cy="4959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TextBox 25"/>
          <p:cNvSpPr txBox="1"/>
          <p:nvPr/>
        </p:nvSpPr>
        <p:spPr>
          <a:xfrm>
            <a:off x="353864" y="425846"/>
            <a:ext cx="843280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u="sng">
                <a:solidFill>
                  <a:schemeClr val="tx1"/>
                </a:solidFill>
                <a:latin typeface="Times New Roman" pitchFamily="18" charset="0"/>
                <a:cs typeface="Arial" pitchFamily="34" charset="0"/>
              </a:defRPr>
            </a:lvl1pPr>
            <a:lvl2pPr marL="742950" indent="-285750" eaLnBrk="0" hangingPunct="0">
              <a:defRPr u="sng">
                <a:solidFill>
                  <a:schemeClr val="tx1"/>
                </a:solidFill>
                <a:latin typeface="Times New Roman" pitchFamily="18" charset="0"/>
                <a:cs typeface="Arial" pitchFamily="34" charset="0"/>
              </a:defRPr>
            </a:lvl2pPr>
            <a:lvl3pPr marL="1143000" indent="-228600" eaLnBrk="0" hangingPunct="0">
              <a:defRPr u="sng">
                <a:solidFill>
                  <a:schemeClr val="tx1"/>
                </a:solidFill>
                <a:latin typeface="Times New Roman" pitchFamily="18" charset="0"/>
                <a:cs typeface="Arial" pitchFamily="34" charset="0"/>
              </a:defRPr>
            </a:lvl3pPr>
            <a:lvl4pPr marL="1600200" indent="-228600" eaLnBrk="0" hangingPunct="0">
              <a:defRPr u="sng">
                <a:solidFill>
                  <a:schemeClr val="tx1"/>
                </a:solidFill>
                <a:latin typeface="Times New Roman" pitchFamily="18" charset="0"/>
                <a:cs typeface="Arial" pitchFamily="34" charset="0"/>
              </a:defRPr>
            </a:lvl4pPr>
            <a:lvl5pPr marL="2057400" indent="-228600" eaLnBrk="0" hangingPunct="0">
              <a:defRPr u="sng">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9pPr>
          </a:lstStyle>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تطبيقات طرق تدريس الرياضات المائية</a:t>
            </a:r>
          </a:p>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(المحاضرة السادسة)</a:t>
            </a:r>
            <a:endParaRPr lang="en-US" sz="3200" b="1" u="none" kern="0" spc="50" dirty="0">
              <a:ln w="11430"/>
              <a:solidFill>
                <a:prstClr val="black"/>
              </a:solidFill>
              <a:effectLst>
                <a:outerShdw blurRad="76200" dist="50800" dir="5400000" algn="tl" rotWithShape="0">
                  <a:srgbClr val="000000">
                    <a:alpha val="65000"/>
                  </a:srgbClr>
                </a:outerShdw>
              </a:effectLst>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510" y="1657350"/>
            <a:ext cx="5054604"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664" y="5233360"/>
            <a:ext cx="8713936" cy="1027974"/>
          </a:xfrm>
          <a:prstGeom prst="rect">
            <a:avLst/>
          </a:prstGeom>
          <a:solidFill>
            <a:schemeClr val="accent2"/>
          </a:solidFill>
        </p:spPr>
        <p:txBody>
          <a:bodyPr wrap="square">
            <a:spAutoFit/>
          </a:bodyPr>
          <a:lstStyle/>
          <a:p>
            <a:pPr algn="ctr" rtl="1" fontAlgn="base">
              <a:spcBef>
                <a:spcPct val="20000"/>
              </a:spcBef>
              <a:spcAft>
                <a:spcPct val="0"/>
              </a:spcAft>
              <a:defRPr/>
            </a:pPr>
            <a:r>
              <a:rPr lang="ar-EG" sz="3200" b="1" kern="0" dirty="0">
                <a:ln w="12700">
                  <a:solidFill>
                    <a:srgbClr val="002060"/>
                  </a:solidFill>
                  <a:prstDash val="solid"/>
                </a:ln>
                <a:solidFill>
                  <a:prstClr val="black">
                    <a:lumMod val="95000"/>
                    <a:lumOff val="5000"/>
                  </a:prstClr>
                </a:solidFill>
                <a:latin typeface="Arial"/>
                <a:cs typeface="MCS Jeddah S_U normal." pitchFamily="2" charset="-78"/>
              </a:rPr>
              <a:t>د/ هيثم محمد أحمد </a:t>
            </a:r>
            <a:r>
              <a:rPr lang="ar-EG" sz="3200" b="1" kern="0" dirty="0" smtClean="0">
                <a:ln w="12700">
                  <a:solidFill>
                    <a:srgbClr val="002060"/>
                  </a:solidFill>
                  <a:prstDash val="solid"/>
                </a:ln>
                <a:solidFill>
                  <a:prstClr val="black">
                    <a:lumMod val="95000"/>
                    <a:lumOff val="5000"/>
                  </a:prstClr>
                </a:solidFill>
                <a:latin typeface="Arial"/>
                <a:cs typeface="MCS Jeddah S_U normal." pitchFamily="2" charset="-78"/>
              </a:rPr>
              <a:t>حسنين</a:t>
            </a:r>
            <a:endParaRPr lang="en-US" sz="3200" b="1" kern="0" dirty="0">
              <a:ln w="12700">
                <a:solidFill>
                  <a:srgbClr val="002060"/>
                </a:solidFill>
                <a:prstDash val="solid"/>
              </a:ln>
              <a:solidFill>
                <a:prstClr val="black">
                  <a:lumMod val="95000"/>
                  <a:lumOff val="5000"/>
                </a:prstClr>
              </a:solidFill>
              <a:latin typeface="Arial"/>
              <a:cs typeface="MCS Jeddah S_U normal." pitchFamily="2" charset="-78"/>
            </a:endParaRPr>
          </a:p>
          <a:p>
            <a:pPr algn="ctr" rtl="1" fontAlgn="base">
              <a:spcBef>
                <a:spcPct val="20000"/>
              </a:spcBef>
              <a:spcAft>
                <a:spcPct val="0"/>
              </a:spcAft>
              <a:defRPr/>
            </a:pP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أستاذ مساعد بقسم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نظريات وتطبيقات الرياضات </a:t>
            </a: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المائية, كلية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التربية الرياضية للبنين – جامعة بنها</a:t>
            </a:r>
            <a:endParaRPr lang="en-US"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458" y="3657600"/>
            <a:ext cx="253014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D:\اعداد\الجميع سابقا\احمد عيد\هيثم\صور\IMG_13105164773370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458" y="1657350"/>
            <a:ext cx="2530142"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اعداد\الجميع سابقا\احمد عيد\هيثم\صور\.facebook_147079301704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4995" y="1657350"/>
            <a:ext cx="2514604"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1657350"/>
            <a:ext cx="2248443" cy="92314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 y="2580492"/>
            <a:ext cx="2248443" cy="107710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400" y="3657601"/>
            <a:ext cx="2248443" cy="1085852"/>
          </a:xfrm>
          <a:prstGeom prst="rect">
            <a:avLst/>
          </a:prstGeom>
        </p:spPr>
      </p:pic>
    </p:spTree>
    <p:extLst>
      <p:ext uri="{BB962C8B-B14F-4D97-AF65-F5344CB8AC3E}">
        <p14:creationId xmlns:p14="http://schemas.microsoft.com/office/powerpoint/2010/main" val="283840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2800" b="1" dirty="0">
                <a:solidFill>
                  <a:prstClr val="black"/>
                </a:solidFill>
              </a:rPr>
              <a:t>هناك التقاء بين كل من استراتيجية التعلم التوليدي والعصف </a:t>
            </a:r>
            <a:r>
              <a:rPr lang="ar-IQ" sz="2800" b="1" dirty="0" smtClean="0">
                <a:solidFill>
                  <a:prstClr val="black"/>
                </a:solidFill>
              </a:rPr>
              <a:t>الذهني</a:t>
            </a:r>
            <a:endParaRPr lang="en-US" sz="2800" dirty="0">
              <a:solidFill>
                <a:prstClr val="black"/>
              </a:solidFill>
            </a:endParaRPr>
          </a:p>
          <a:p>
            <a:pPr algn="r" rtl="1">
              <a:lnSpc>
                <a:spcPct val="125000"/>
              </a:lnSpc>
            </a:pPr>
            <a:r>
              <a:rPr lang="ar-EG" sz="2400" b="1" dirty="0">
                <a:solidFill>
                  <a:prstClr val="black"/>
                </a:solidFill>
              </a:rPr>
              <a:t>أ</a:t>
            </a:r>
            <a:r>
              <a:rPr lang="ar-IQ" sz="2400" b="1" dirty="0" smtClean="0">
                <a:solidFill>
                  <a:prstClr val="black"/>
                </a:solidFill>
              </a:rPr>
              <a:t>ولاً: </a:t>
            </a:r>
            <a:r>
              <a:rPr lang="ar-IQ" sz="2400" dirty="0">
                <a:solidFill>
                  <a:prstClr val="white"/>
                </a:solidFill>
              </a:rPr>
              <a:t>الطور التمهيدي يقابله في العصف الذهني مرحلة تحديد المشكلة ونلاحظ أن نقاط </a:t>
            </a:r>
            <a:r>
              <a:rPr lang="ar-IQ" sz="2400" dirty="0" smtClean="0">
                <a:solidFill>
                  <a:prstClr val="white"/>
                </a:solidFill>
              </a:rPr>
              <a:t>ال</a:t>
            </a:r>
            <a:r>
              <a:rPr lang="ar-EG" sz="2400" dirty="0" smtClean="0">
                <a:solidFill>
                  <a:prstClr val="white"/>
                </a:solidFill>
              </a:rPr>
              <a:t>إ</a:t>
            </a:r>
            <a:r>
              <a:rPr lang="ar-IQ" sz="2400" dirty="0" smtClean="0">
                <a:solidFill>
                  <a:prstClr val="white"/>
                </a:solidFill>
              </a:rPr>
              <a:t>لتقاء </a:t>
            </a:r>
            <a:r>
              <a:rPr lang="ar-IQ" sz="2400" dirty="0">
                <a:solidFill>
                  <a:prstClr val="white"/>
                </a:solidFill>
              </a:rPr>
              <a:t>بينهما هي :</a:t>
            </a:r>
            <a:endParaRPr lang="en-US" sz="2400" dirty="0">
              <a:solidFill>
                <a:prstClr val="white"/>
              </a:solidFill>
            </a:endParaRPr>
          </a:p>
          <a:p>
            <a:pPr algn="r" rtl="1">
              <a:lnSpc>
                <a:spcPct val="125000"/>
              </a:lnSpc>
            </a:pPr>
            <a:r>
              <a:rPr lang="ar-EG" sz="2400" dirty="0" smtClean="0">
                <a:solidFill>
                  <a:prstClr val="black"/>
                </a:solidFill>
              </a:rPr>
              <a:t>** </a:t>
            </a:r>
            <a:r>
              <a:rPr lang="ar-IQ" sz="2400" dirty="0" smtClean="0">
                <a:solidFill>
                  <a:prstClr val="white"/>
                </a:solidFill>
              </a:rPr>
              <a:t>التهيئة </a:t>
            </a:r>
            <a:r>
              <a:rPr lang="ar-IQ" sz="2400" dirty="0">
                <a:solidFill>
                  <a:prstClr val="white"/>
                </a:solidFill>
              </a:rPr>
              <a:t>الصفية للطلاب من قبل المعلم .</a:t>
            </a:r>
            <a:endParaRPr lang="en-US" sz="2400" dirty="0">
              <a:solidFill>
                <a:prstClr val="white"/>
              </a:solidFill>
            </a:endParaRPr>
          </a:p>
          <a:p>
            <a:pPr algn="r" rtl="1">
              <a:lnSpc>
                <a:spcPct val="125000"/>
              </a:lnSpc>
            </a:pPr>
            <a:r>
              <a:rPr lang="ar-EG" sz="2400" dirty="0" smtClean="0">
                <a:solidFill>
                  <a:prstClr val="black"/>
                </a:solidFill>
              </a:rPr>
              <a:t>** </a:t>
            </a:r>
            <a:r>
              <a:rPr lang="ar-IQ" sz="2400" dirty="0" smtClean="0">
                <a:solidFill>
                  <a:prstClr val="white"/>
                </a:solidFill>
              </a:rPr>
              <a:t>الدور </a:t>
            </a:r>
            <a:r>
              <a:rPr lang="ar-IQ" sz="2400" dirty="0">
                <a:solidFill>
                  <a:prstClr val="white"/>
                </a:solidFill>
              </a:rPr>
              <a:t>الأبرز فيها يعتمد على المعلم في تقديم الإثارة أو الأسئلة المحيرة  ( الباعثة </a:t>
            </a:r>
            <a:r>
              <a:rPr lang="ar-IQ" sz="2400" dirty="0" smtClean="0">
                <a:solidFill>
                  <a:prstClr val="white"/>
                </a:solidFill>
              </a:rPr>
              <a:t>على</a:t>
            </a:r>
            <a:r>
              <a:rPr lang="ar-EG" sz="2400" dirty="0">
                <a:solidFill>
                  <a:prstClr val="white"/>
                </a:solidFill>
              </a:rPr>
              <a:t> </a:t>
            </a:r>
            <a:r>
              <a:rPr lang="ar-IQ" sz="2400" dirty="0" smtClean="0">
                <a:solidFill>
                  <a:prstClr val="white"/>
                </a:solidFill>
              </a:rPr>
              <a:t>توليد </a:t>
            </a:r>
            <a:r>
              <a:rPr lang="ar-IQ" sz="2400" dirty="0">
                <a:solidFill>
                  <a:prstClr val="white"/>
                </a:solidFill>
              </a:rPr>
              <a:t>الافكار).</a:t>
            </a:r>
            <a:endParaRPr lang="en-US" sz="2400" dirty="0">
              <a:solidFill>
                <a:prstClr val="white"/>
              </a:solidFill>
            </a:endParaRPr>
          </a:p>
          <a:p>
            <a:pPr algn="r" rtl="1">
              <a:lnSpc>
                <a:spcPct val="125000"/>
              </a:lnSpc>
            </a:pPr>
            <a:r>
              <a:rPr lang="ar-EG" sz="2400" dirty="0" smtClean="0">
                <a:solidFill>
                  <a:prstClr val="black"/>
                </a:solidFill>
              </a:rPr>
              <a:t>** </a:t>
            </a:r>
            <a:r>
              <a:rPr lang="ar-IQ" sz="2400" dirty="0" smtClean="0">
                <a:solidFill>
                  <a:prstClr val="white"/>
                </a:solidFill>
              </a:rPr>
              <a:t>التفكير </a:t>
            </a:r>
            <a:r>
              <a:rPr lang="ar-IQ" sz="2400" dirty="0">
                <a:solidFill>
                  <a:prstClr val="white"/>
                </a:solidFill>
              </a:rPr>
              <a:t>فيها يسير بشكل جماعي وإن كان في بداية الأمر في التوليدي قد يكون </a:t>
            </a:r>
            <a:r>
              <a:rPr lang="ar-IQ" sz="2400" dirty="0" smtClean="0">
                <a:solidFill>
                  <a:prstClr val="white"/>
                </a:solidFill>
              </a:rPr>
              <a:t>فردياً</a:t>
            </a:r>
            <a:endParaRPr lang="en-US" sz="2400" dirty="0">
              <a:solidFill>
                <a:prstClr val="white"/>
              </a:solidFill>
            </a:endParaRPr>
          </a:p>
          <a:p>
            <a:pPr algn="r" rtl="1">
              <a:lnSpc>
                <a:spcPct val="125000"/>
              </a:lnSpc>
            </a:pPr>
            <a:r>
              <a:rPr lang="ar-IQ" sz="2800" b="1" dirty="0" smtClean="0">
                <a:solidFill>
                  <a:prstClr val="black"/>
                </a:solidFill>
              </a:rPr>
              <a:t>ثانياً: </a:t>
            </a:r>
            <a:r>
              <a:rPr lang="ar-IQ" sz="2800" dirty="0" smtClean="0">
                <a:solidFill>
                  <a:prstClr val="black"/>
                </a:solidFill>
              </a:rPr>
              <a:t> </a:t>
            </a:r>
            <a:r>
              <a:rPr lang="ar-IQ" sz="2400" dirty="0">
                <a:solidFill>
                  <a:prstClr val="white"/>
                </a:solidFill>
              </a:rPr>
              <a:t>في مرحلة أو طور التركيز الذي يقابله طور العصف لحل المشكلات يتفق كل منهما في طرح المشكلة وإتاحة الفرصة للعمل الجماعي الحواري بين أفراد المجموعة وتركز كل منهما على المفهوم المطروح ومعرفة مكوناته وما يدور من أفكار حوله .</a:t>
            </a:r>
            <a:endParaRPr lang="en-US" sz="2400" dirty="0">
              <a:solidFill>
                <a:prstClr val="white"/>
              </a:solidFill>
            </a:endParaRPr>
          </a:p>
          <a:p>
            <a:pPr algn="r" rtl="1">
              <a:lnSpc>
                <a:spcPct val="125000"/>
              </a:lnSpc>
            </a:pPr>
            <a:r>
              <a:rPr lang="ar-IQ" sz="2400" dirty="0">
                <a:solidFill>
                  <a:prstClr val="white"/>
                </a:solidFill>
              </a:rPr>
              <a:t>و في التوليدي يتم الربط بين المعرفة اليومية والمستهدفة ، أما في العصف تجزئة المشكلات المتعلقة بالمفهوم إذا كانت طويلة .</a:t>
            </a:r>
            <a:endParaRPr lang="en-US" sz="2400" dirty="0">
              <a:solidFill>
                <a:prstClr val="white"/>
              </a:solidFill>
            </a:endParaRPr>
          </a:p>
          <a:p>
            <a:pPr algn="r" rtl="1">
              <a:lnSpc>
                <a:spcPct val="125000"/>
              </a:lnSpc>
            </a:pPr>
            <a:r>
              <a:rPr lang="ar-IQ" sz="2800" b="1" dirty="0" smtClean="0">
                <a:solidFill>
                  <a:prstClr val="black"/>
                </a:solidFill>
              </a:rPr>
              <a:t>ثالثاً</a:t>
            </a:r>
            <a:r>
              <a:rPr lang="ar-EG" sz="2800" b="1" dirty="0" smtClean="0">
                <a:solidFill>
                  <a:prstClr val="black"/>
                </a:solidFill>
              </a:rPr>
              <a:t>:</a:t>
            </a:r>
            <a:r>
              <a:rPr lang="ar-IQ" sz="2800" b="1" dirty="0" smtClean="0">
                <a:solidFill>
                  <a:prstClr val="black"/>
                </a:solidFill>
              </a:rPr>
              <a:t> </a:t>
            </a:r>
            <a:r>
              <a:rPr lang="ar-IQ" sz="2400" dirty="0">
                <a:solidFill>
                  <a:prstClr val="white"/>
                </a:solidFill>
              </a:rPr>
              <a:t>النشاط النهائي حيث يراجع مع الطلاب الافكار التي توصلوا إليها وما يتم استثناؤه بطريقة سلسة دون إحداث إرباك مفاهيمي لدى </a:t>
            </a:r>
            <a:r>
              <a:rPr lang="ar-IQ" sz="2400" dirty="0" smtClean="0">
                <a:solidFill>
                  <a:prstClr val="white"/>
                </a:solidFill>
              </a:rPr>
              <a:t>الطلاب.</a:t>
            </a:r>
            <a:endParaRPr lang="en-US" sz="2400" dirty="0">
              <a:solidFill>
                <a:prstClr val="white"/>
              </a:solidFill>
            </a:endParaRPr>
          </a:p>
          <a:p>
            <a:pPr algn="r" rtl="1"/>
            <a:endParaRPr lang="ar-EG" dirty="0">
              <a:solidFill>
                <a:prstClr val="white"/>
              </a:solidFill>
            </a:endParaRPr>
          </a:p>
        </p:txBody>
      </p:sp>
    </p:spTree>
    <p:extLst>
      <p:ext uri="{BB962C8B-B14F-4D97-AF65-F5344CB8AC3E}">
        <p14:creationId xmlns:p14="http://schemas.microsoft.com/office/powerpoint/2010/main" val="3604635038"/>
      </p:ext>
    </p:extLst>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9144000" cy="6781800"/>
          </a:xfrm>
          <a:prstGeom prst="roundRect">
            <a:avLst/>
          </a:prstGeom>
          <a:solidFill>
            <a:schemeClr val="accent5">
              <a:lumMod val="50000"/>
            </a:schemeClr>
          </a:solidFill>
        </p:spPr>
        <p:style>
          <a:lnRef idx="3">
            <a:schemeClr val="lt1"/>
          </a:lnRef>
          <a:fillRef idx="1">
            <a:schemeClr val="accent4"/>
          </a:fillRef>
          <a:effectRef idx="1">
            <a:schemeClr val="accent4"/>
          </a:effectRef>
          <a:fontRef idx="minor">
            <a:schemeClr val="lt1"/>
          </a:fontRef>
        </p:style>
        <p:txBody>
          <a:bodyPr rtlCol="1" anchor="ctr"/>
          <a:lstStyle/>
          <a:p>
            <a:pPr algn="r" rtl="1">
              <a:lnSpc>
                <a:spcPct val="125000"/>
              </a:lnSpc>
            </a:pPr>
            <a:r>
              <a:rPr lang="ar-IQ" sz="3200" b="1" dirty="0" smtClean="0">
                <a:solidFill>
                  <a:prstClr val="black"/>
                </a:solidFill>
              </a:rPr>
              <a:t>رابعاً</a:t>
            </a:r>
            <a:r>
              <a:rPr lang="ar-IQ" sz="3200" dirty="0" smtClean="0">
                <a:solidFill>
                  <a:prstClr val="black"/>
                </a:solidFill>
              </a:rPr>
              <a:t> : </a:t>
            </a:r>
            <a:r>
              <a:rPr lang="ar-IQ" sz="3200" dirty="0" smtClean="0">
                <a:solidFill>
                  <a:prstClr val="white"/>
                </a:solidFill>
              </a:rPr>
              <a:t>أما بالنسبة لطور التطبيق قابله في نهاية تقويم الأفكار في العصف الذهني حيث أن كل من تلك المرحلتين قد أثارت وميض لاستخدام الأفكار النهائية والسليمة واستخدامها في مواقف جديدة .</a:t>
            </a:r>
            <a:endParaRPr lang="en-US" sz="3200" dirty="0" smtClean="0">
              <a:solidFill>
                <a:prstClr val="white"/>
              </a:solidFill>
            </a:endParaRPr>
          </a:p>
          <a:p>
            <a:pPr algn="r">
              <a:lnSpc>
                <a:spcPct val="125000"/>
              </a:lnSpc>
            </a:pPr>
            <a:r>
              <a:rPr lang="ar-EG" sz="3200" b="1" dirty="0" smtClean="0">
                <a:solidFill>
                  <a:prstClr val="black"/>
                </a:solidFill>
              </a:rPr>
              <a:t>*** </a:t>
            </a:r>
            <a:r>
              <a:rPr lang="ar-IQ" sz="3200" dirty="0" smtClean="0">
                <a:solidFill>
                  <a:prstClr val="white"/>
                </a:solidFill>
              </a:rPr>
              <a:t>ونضيف طورين منفصلين كي تبعث على السلامة في التعامل دون التخبط أو ارتباك للمعلم في الأطوار ، وهذان الطوران هما في التوليدي,  طور التقويم في التوليدي وفي العصف طور التجسير فهاتان الطريقتان تستخدمان في توالد الأفكار وان اختلفت شيئا يسيرا عن بعضهما البعض ولكن من الملاحظ انه يسودهما جو من المرح والديمقراطية وإعداد القادة من خلال اعتمادهم على ذواتهم في ميدان العمل</a:t>
            </a:r>
            <a:r>
              <a:rPr lang="ar-EG" sz="3200" dirty="0" smtClean="0">
                <a:solidFill>
                  <a:prstClr val="white"/>
                </a:solidFill>
              </a:rPr>
              <a:t>.</a:t>
            </a:r>
            <a:r>
              <a:rPr lang="ar-IQ" sz="3200" dirty="0" smtClean="0">
                <a:solidFill>
                  <a:prstClr val="white"/>
                </a:solidFill>
              </a:rPr>
              <a:t> </a:t>
            </a:r>
            <a:endParaRPr lang="ar-EG" sz="3200" dirty="0">
              <a:solidFill>
                <a:prstClr val="white"/>
              </a:solidFill>
            </a:endParaRPr>
          </a:p>
        </p:txBody>
      </p:sp>
    </p:spTree>
    <p:extLst>
      <p:ext uri="{BB962C8B-B14F-4D97-AF65-F5344CB8AC3E}">
        <p14:creationId xmlns:p14="http://schemas.microsoft.com/office/powerpoint/2010/main" val="4129209851"/>
      </p:ext>
    </p:extLst>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2411413" y="1485900"/>
            <a:ext cx="4176712"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outerShdw dist="35921" dir="2700000" algn="ctr" rotWithShape="0">
                    <a:srgbClr val="000000">
                      <a:alpha val="79999"/>
                    </a:srgbClr>
                  </a:outerShdw>
                </a:effectLst>
                <a:latin typeface="Impact"/>
              </a:rPr>
              <a:t>Thank You</a:t>
            </a:r>
          </a:p>
        </p:txBody>
      </p:sp>
      <p:pic>
        <p:nvPicPr>
          <p:cNvPr id="87043" name="Picture 3"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6" y="4076701"/>
            <a:ext cx="1851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descr="ros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006851"/>
            <a:ext cx="1900239"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WordArt 5"/>
          <p:cNvSpPr>
            <a:spLocks noChangeArrowheads="1" noChangeShapeType="1" noTextEdit="1"/>
          </p:cNvSpPr>
          <p:nvPr/>
        </p:nvSpPr>
        <p:spPr bwMode="auto">
          <a:xfrm>
            <a:off x="3419477" y="404814"/>
            <a:ext cx="2232025"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fontAlgn="base">
              <a:spcBef>
                <a:spcPct val="0"/>
              </a:spcBef>
              <a:spcAft>
                <a:spcPct val="0"/>
              </a:spcAft>
              <a:defRPr/>
            </a:pPr>
            <a:r>
              <a:rPr lang="ar-EG" sz="3600" u="sng" kern="10">
                <a:gradFill rotWithShape="1">
                  <a:gsLst>
                    <a:gs pos="0">
                      <a:srgbClr val="FFE701"/>
                    </a:gs>
                    <a:gs pos="100000">
                      <a:srgbClr val="FE3E02"/>
                    </a:gs>
                  </a:gsLst>
                  <a:lin ang="5400000" scaled="1"/>
                </a:gradFill>
                <a:effectLst>
                  <a:prstShdw prst="shdw17" dist="17961" dir="2700000">
                    <a:srgbClr val="000000"/>
                  </a:prstShdw>
                </a:effectLst>
                <a:ea typeface="+mn-cs"/>
              </a:rPr>
              <a:t>شكرا</a:t>
            </a:r>
            <a:endParaRPr lang="en-US" sz="3600" u="sng" kern="10">
              <a:gradFill rotWithShape="1">
                <a:gsLst>
                  <a:gs pos="0">
                    <a:srgbClr val="FFE701"/>
                  </a:gs>
                  <a:gs pos="100000">
                    <a:srgbClr val="FE3E02"/>
                  </a:gs>
                </a:gsLst>
                <a:lin ang="5400000" scaled="1"/>
              </a:gradFill>
              <a:effectLst>
                <a:prstShdw prst="shdw17" dist="17961" dir="2700000">
                  <a:srgbClr val="000000"/>
                </a:prstShdw>
              </a:effectLst>
            </a:endParaRPr>
          </a:p>
        </p:txBody>
      </p:sp>
      <p:sp>
        <p:nvSpPr>
          <p:cNvPr id="87046" name="WordArt 6"/>
          <p:cNvSpPr>
            <a:spLocks noChangeArrowheads="1" noChangeShapeType="1" noTextEdit="1"/>
          </p:cNvSpPr>
          <p:nvPr/>
        </p:nvSpPr>
        <p:spPr bwMode="auto">
          <a:xfrm>
            <a:off x="2411413" y="6094413"/>
            <a:ext cx="4176712" cy="430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prstShdw prst="shdw17" dist="17961" dir="2700000">
                    <a:srgbClr val="999900"/>
                  </a:prstShdw>
                </a:effectLst>
                <a:latin typeface="Impact"/>
              </a:rPr>
              <a:t>Thank  You</a:t>
            </a:r>
          </a:p>
        </p:txBody>
      </p:sp>
      <p:sp>
        <p:nvSpPr>
          <p:cNvPr id="117767" name="Text Box 7"/>
          <p:cNvSpPr txBox="1">
            <a:spLocks noChangeArrowheads="1"/>
          </p:cNvSpPr>
          <p:nvPr/>
        </p:nvSpPr>
        <p:spPr bwMode="auto">
          <a:xfrm>
            <a:off x="1476377" y="2436813"/>
            <a:ext cx="6048375" cy="3277820"/>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المادة العلمية على مسؤلية استاذ المقرر دون ادن مسؤولية على الجامعة والكليىة</a:t>
            </a:r>
          </a:p>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مع تحياتى</a:t>
            </a:r>
          </a:p>
          <a:p>
            <a:pPr algn="ctr" rtl="1" fontAlgn="base">
              <a:spcBef>
                <a:spcPct val="50000"/>
              </a:spcBef>
              <a:spcAft>
                <a:spcPct val="0"/>
              </a:spcAft>
            </a:pPr>
            <a:r>
              <a:rPr lang="ar-EG" altLang="en-US" sz="2400" b="1" dirty="0" smtClean="0">
                <a:solidFill>
                  <a:prstClr val="black"/>
                </a:solidFill>
                <a:latin typeface="Verdana" pitchFamily="34" charset="0"/>
                <a:ea typeface="PT Bold Heading"/>
                <a:cs typeface="PT Bold Heading"/>
              </a:rPr>
              <a:t>دكتور</a:t>
            </a:r>
          </a:p>
          <a:p>
            <a:pPr algn="ctr" rtl="1" fontAlgn="base">
              <a:spcBef>
                <a:spcPct val="50000"/>
              </a:spcBef>
              <a:spcAft>
                <a:spcPct val="0"/>
              </a:spcAft>
            </a:pPr>
            <a:r>
              <a:rPr lang="ar-EG" altLang="en-US" sz="4000" b="1" dirty="0" smtClean="0">
                <a:solidFill>
                  <a:prstClr val="black"/>
                </a:solidFill>
                <a:latin typeface="Sakkal Majalla" pitchFamily="2" charset="-78"/>
                <a:ea typeface="PT Bold Heading"/>
                <a:cs typeface="Sakkal Majalla" pitchFamily="2" charset="-78"/>
              </a:rPr>
              <a:t>هيثم محمد </a:t>
            </a:r>
            <a:r>
              <a:rPr lang="ar-EG" altLang="en-US" sz="4000" b="1" dirty="0">
                <a:solidFill>
                  <a:prstClr val="black"/>
                </a:solidFill>
                <a:latin typeface="Sakkal Majalla" pitchFamily="2" charset="-78"/>
                <a:ea typeface="PT Bold Heading"/>
                <a:cs typeface="Sakkal Majalla" pitchFamily="2" charset="-78"/>
              </a:rPr>
              <a:t>أ</a:t>
            </a:r>
            <a:r>
              <a:rPr lang="ar-EG" altLang="en-US" sz="4000" b="1" dirty="0" smtClean="0">
                <a:solidFill>
                  <a:prstClr val="black"/>
                </a:solidFill>
                <a:latin typeface="Sakkal Majalla" pitchFamily="2" charset="-78"/>
                <a:ea typeface="PT Bold Heading"/>
                <a:cs typeface="Sakkal Majalla" pitchFamily="2" charset="-78"/>
              </a:rPr>
              <a:t>حمد حسنين</a:t>
            </a:r>
          </a:p>
          <a:p>
            <a:pPr algn="ctr" rtl="1" fontAlgn="base">
              <a:spcBef>
                <a:spcPct val="50000"/>
              </a:spcBef>
              <a:spcAft>
                <a:spcPct val="0"/>
              </a:spcAft>
            </a:pPr>
            <a:r>
              <a:rPr lang="en-US" altLang="en-US" sz="1800" b="1" dirty="0" smtClean="0">
                <a:solidFill>
                  <a:srgbClr val="FFFFFF"/>
                </a:solidFill>
              </a:rPr>
              <a:t>Hh_hhsh@yahoo.com</a:t>
            </a:r>
          </a:p>
        </p:txBody>
      </p:sp>
      <p:pic>
        <p:nvPicPr>
          <p:cNvPr id="117768" name="Picture 8" descr="h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9" descr="h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1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8366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1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22764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43672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5807075"/>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1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1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1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1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2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1" name="Picture 2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2" name="Picture 2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3" name="Picture 2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4" name="Picture 2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5" name="Picture 2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6" name="Picture 2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9080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2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23479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2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44386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9" name="Picture 2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58785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DD8BE72-50D3-4637-A454-3596203D9F5E}" type="slidenum">
              <a:rPr lang="ar-SA" altLang="en-US" sz="1400" smtClean="0">
                <a:solidFill>
                  <a:srgbClr val="000000"/>
                </a:solidFill>
              </a:rPr>
              <a:pPr/>
              <a:t>12</a:t>
            </a:fld>
            <a:endParaRPr lang="en-US" altLang="en-US" sz="1400" smtClean="0">
              <a:solidFill>
                <a:srgbClr val="000000"/>
              </a:solidFill>
            </a:endParaRPr>
          </a:p>
        </p:txBody>
      </p:sp>
    </p:spTree>
    <p:extLst>
      <p:ext uri="{BB962C8B-B14F-4D97-AF65-F5344CB8AC3E}">
        <p14:creationId xmlns:p14="http://schemas.microsoft.com/office/powerpoint/2010/main" val="273782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2000"/>
                                        <p:tgtEl>
                                          <p:spTgt spid="87045"/>
                                        </p:tgtEl>
                                      </p:cBhvr>
                                    </p:animEffect>
                                    <p:anim calcmode="lin" valueType="num">
                                      <p:cBhvr>
                                        <p:cTn id="8" dur="2000" fill="hold"/>
                                        <p:tgtEl>
                                          <p:spTgt spid="87045"/>
                                        </p:tgtEl>
                                        <p:attrNameLst>
                                          <p:attrName>style.rotation</p:attrName>
                                        </p:attrNameLst>
                                      </p:cBhvr>
                                      <p:tavLst>
                                        <p:tav tm="0">
                                          <p:val>
                                            <p:fltVal val="720"/>
                                          </p:val>
                                        </p:tav>
                                        <p:tav tm="100000">
                                          <p:val>
                                            <p:fltVal val="0"/>
                                          </p:val>
                                        </p:tav>
                                      </p:tavLst>
                                    </p:anim>
                                    <p:anim calcmode="lin" valueType="num">
                                      <p:cBhvr>
                                        <p:cTn id="9" dur="2000" fill="hold"/>
                                        <p:tgtEl>
                                          <p:spTgt spid="87045"/>
                                        </p:tgtEl>
                                        <p:attrNameLst>
                                          <p:attrName>ppt_h</p:attrName>
                                        </p:attrNameLst>
                                      </p:cBhvr>
                                      <p:tavLst>
                                        <p:tav tm="0">
                                          <p:val>
                                            <p:fltVal val="0"/>
                                          </p:val>
                                        </p:tav>
                                        <p:tav tm="100000">
                                          <p:val>
                                            <p:strVal val="#ppt_h"/>
                                          </p:val>
                                        </p:tav>
                                      </p:tavLst>
                                    </p:anim>
                                    <p:anim calcmode="lin" valueType="num">
                                      <p:cBhvr>
                                        <p:cTn id="10" dur="2000" fill="hold"/>
                                        <p:tgtEl>
                                          <p:spTgt spid="87045"/>
                                        </p:tgtEl>
                                        <p:attrNameLst>
                                          <p:attrName>ppt_w</p:attrName>
                                        </p:attrNameLst>
                                      </p:cBhvr>
                                      <p:tavLst>
                                        <p:tav tm="0">
                                          <p:val>
                                            <p:fltVal val="0"/>
                                          </p:val>
                                        </p:tav>
                                        <p:tav tm="100000">
                                          <p:val>
                                            <p:strVal val="#ppt_w"/>
                                          </p:val>
                                        </p:tav>
                                      </p:tavLst>
                                    </p:anim>
                                  </p:childTnLst>
                                </p:cTn>
                              </p:par>
                              <p:par>
                                <p:cTn id="11" presetID="48" presetClass="entr" presetSubtype="0" accel="50000" fill="hold" nodeType="withEffect">
                                  <p:stCondLst>
                                    <p:cond delay="0"/>
                                  </p:stCondLst>
                                  <p:childTnLst>
                                    <p:set>
                                      <p:cBhvr>
                                        <p:cTn id="12" dur="1" fill="hold">
                                          <p:stCondLst>
                                            <p:cond delay="0"/>
                                          </p:stCondLst>
                                        </p:cTn>
                                        <p:tgtEl>
                                          <p:spTgt spid="87042"/>
                                        </p:tgtEl>
                                        <p:attrNameLst>
                                          <p:attrName>style.visibility</p:attrName>
                                        </p:attrNameLst>
                                      </p:cBhvr>
                                      <p:to>
                                        <p:strVal val="visible"/>
                                      </p:to>
                                    </p:set>
                                    <p:anim calcmode="lin" valueType="num">
                                      <p:cBhvr>
                                        <p:cTn id="13" dur="2000" fill="hold"/>
                                        <p:tgtEl>
                                          <p:spTgt spid="870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8704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87042"/>
                                        </p:tgtEl>
                                        <p:attrNameLst>
                                          <p:attrName>ppt_y</p:attrName>
                                        </p:attrNameLst>
                                      </p:cBhvr>
                                      <p:tavLst>
                                        <p:tav tm="0">
                                          <p:val>
                                            <p:strVal val="#ppt_y"/>
                                          </p:val>
                                        </p:tav>
                                        <p:tav tm="100000">
                                          <p:val>
                                            <p:strVal val="#ppt_y"/>
                                          </p:val>
                                        </p:tav>
                                      </p:tavLst>
                                    </p:anim>
                                    <p:animEffect transition="in" filter="fade">
                                      <p:cBhvr>
                                        <p:cTn id="16" dur="2000"/>
                                        <p:tgtEl>
                                          <p:spTgt spid="87042"/>
                                        </p:tgtEl>
                                      </p:cBhvr>
                                    </p:animEffect>
                                  </p:childTnLst>
                                </p:cTn>
                              </p:par>
                            </p:childTnLst>
                          </p:cTn>
                        </p:par>
                        <p:par>
                          <p:cTn id="17" fill="hold" nodeType="afterGroup">
                            <p:stCondLst>
                              <p:cond delay="2000"/>
                            </p:stCondLst>
                            <p:childTnLst>
                              <p:par>
                                <p:cTn id="18" presetID="2" presetClass="entr" presetSubtype="9" fill="hold" nodeType="afterEffect">
                                  <p:stCondLst>
                                    <p:cond delay="0"/>
                                  </p:stCondLst>
                                  <p:childTnLst>
                                    <p:set>
                                      <p:cBhvr>
                                        <p:cTn id="19" dur="1" fill="hold">
                                          <p:stCondLst>
                                            <p:cond delay="0"/>
                                          </p:stCondLst>
                                        </p:cTn>
                                        <p:tgtEl>
                                          <p:spTgt spid="87043"/>
                                        </p:tgtEl>
                                        <p:attrNameLst>
                                          <p:attrName>style.visibility</p:attrName>
                                        </p:attrNameLst>
                                      </p:cBhvr>
                                      <p:to>
                                        <p:strVal val="visible"/>
                                      </p:to>
                                    </p:set>
                                    <p:anim calcmode="lin" valueType="num">
                                      <p:cBhvr additive="base">
                                        <p:cTn id="20" dur="2000" fill="hold"/>
                                        <p:tgtEl>
                                          <p:spTgt spid="87043"/>
                                        </p:tgtEl>
                                        <p:attrNameLst>
                                          <p:attrName>ppt_x</p:attrName>
                                        </p:attrNameLst>
                                      </p:cBhvr>
                                      <p:tavLst>
                                        <p:tav tm="0">
                                          <p:val>
                                            <p:strVal val="0-#ppt_w/2"/>
                                          </p:val>
                                        </p:tav>
                                        <p:tav tm="100000">
                                          <p:val>
                                            <p:strVal val="#ppt_x"/>
                                          </p:val>
                                        </p:tav>
                                      </p:tavLst>
                                    </p:anim>
                                    <p:anim calcmode="lin" valueType="num">
                                      <p:cBhvr additive="base">
                                        <p:cTn id="21" dur="2000" fill="hold"/>
                                        <p:tgtEl>
                                          <p:spTgt spid="87043"/>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87044"/>
                                        </p:tgtEl>
                                        <p:attrNameLst>
                                          <p:attrName>style.visibility</p:attrName>
                                        </p:attrNameLst>
                                      </p:cBhvr>
                                      <p:to>
                                        <p:strVal val="visible"/>
                                      </p:to>
                                    </p:set>
                                    <p:anim calcmode="lin" valueType="num">
                                      <p:cBhvr additive="base">
                                        <p:cTn id="24" dur="2000" fill="hold"/>
                                        <p:tgtEl>
                                          <p:spTgt spid="87044"/>
                                        </p:tgtEl>
                                        <p:attrNameLst>
                                          <p:attrName>ppt_x</p:attrName>
                                        </p:attrNameLst>
                                      </p:cBhvr>
                                      <p:tavLst>
                                        <p:tav tm="0">
                                          <p:val>
                                            <p:strVal val="1+#ppt_w/2"/>
                                          </p:val>
                                        </p:tav>
                                        <p:tav tm="100000">
                                          <p:val>
                                            <p:strVal val="#ppt_x"/>
                                          </p:val>
                                        </p:tav>
                                      </p:tavLst>
                                    </p:anim>
                                    <p:anim calcmode="lin" valueType="num">
                                      <p:cBhvr additive="base">
                                        <p:cTn id="25" dur="2000" fill="hold"/>
                                        <p:tgtEl>
                                          <p:spTgt spid="87044"/>
                                        </p:tgtEl>
                                        <p:attrNameLst>
                                          <p:attrName>ppt_y</p:attrName>
                                        </p:attrNameLst>
                                      </p:cBhvr>
                                      <p:tavLst>
                                        <p:tav tm="0">
                                          <p:val>
                                            <p:strVal val="0-#ppt_h/2"/>
                                          </p:val>
                                        </p:tav>
                                        <p:tav tm="100000">
                                          <p:val>
                                            <p:strVal val="#ppt_y"/>
                                          </p:val>
                                        </p:tav>
                                      </p:tavLst>
                                    </p:anim>
                                  </p:childTnLst>
                                </p:cTn>
                              </p:par>
                              <p:par>
                                <p:cTn id="26" presetID="48" presetClass="entr" presetSubtype="0" accel="50000" fill="hold" nodeType="with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2000" fill="hold"/>
                                        <p:tgtEl>
                                          <p:spTgt spid="870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87046"/>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87046"/>
                                        </p:tgtEl>
                                        <p:attrNameLst>
                                          <p:attrName>ppt_y</p:attrName>
                                        </p:attrNameLst>
                                      </p:cBhvr>
                                      <p:tavLst>
                                        <p:tav tm="0">
                                          <p:val>
                                            <p:strVal val="#ppt_y"/>
                                          </p:val>
                                        </p:tav>
                                        <p:tav tm="100000">
                                          <p:val>
                                            <p:strVal val="#ppt_y"/>
                                          </p:val>
                                        </p:tav>
                                      </p:tavLst>
                                    </p:anim>
                                    <p:animEffect transition="in" filter="fade">
                                      <p:cBhvr>
                                        <p:cTn id="31"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486400" y="0"/>
            <a:ext cx="0" cy="685800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13" descr="C:\Documents and Settings\Administrator\Desktop\New Folder (3)\Untitl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668" y="1823230"/>
            <a:ext cx="3087533" cy="2672570"/>
          </a:xfrm>
          <a:prstGeom prst="rect">
            <a:avLst/>
          </a:prstGeom>
        </p:spPr>
      </p:pic>
      <p:pic>
        <p:nvPicPr>
          <p:cNvPr id="12"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3" y="37465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extLst>
      <p:ext uri="{BB962C8B-B14F-4D97-AF65-F5344CB8AC3E}">
        <p14:creationId xmlns:p14="http://schemas.microsoft.com/office/powerpoint/2010/main" val="20695289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2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228600"/>
            <a:ext cx="7848600" cy="63246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800" b="1" dirty="0" smtClean="0">
                <a:solidFill>
                  <a:prstClr val="black"/>
                </a:solidFill>
                <a:latin typeface="Arabic Typesetting" pitchFamily="66" charset="-78"/>
                <a:cs typeface="Arabic Typesetting" pitchFamily="66" charset="-78"/>
              </a:rPr>
              <a:t>أود </a:t>
            </a:r>
            <a:r>
              <a:rPr lang="ar-SA" sz="2800" b="1" dirty="0">
                <a:solidFill>
                  <a:prstClr val="black"/>
                </a:solidFill>
                <a:latin typeface="Arabic Typesetting" pitchFamily="66" charset="-78"/>
                <a:cs typeface="Arabic Typesetting" pitchFamily="66" charset="-78"/>
              </a:rPr>
              <a:t>أن أعبر بخالص شكري وتقدير إلى أستاذتنا ومعلمينا فكان عطاؤهم غير محدود مما كان له أكبر الأثر على هذا العمل ، فتعجز الكلمات عن شكرهم ولا أملك إلا أن أبشرهم بحديث سيدنا محمد </a:t>
            </a:r>
            <a:r>
              <a:rPr lang="ar-SA" sz="2800" b="1" dirty="0" smtClean="0">
                <a:solidFill>
                  <a:prstClr val="black"/>
                </a:solidFill>
                <a:latin typeface="Arabic Typesetting" pitchFamily="66" charset="-78"/>
                <a:cs typeface="Arabic Typesetting" pitchFamily="66" charset="-78"/>
              </a:rPr>
              <a:t>صل الله </a:t>
            </a:r>
            <a:r>
              <a:rPr lang="ar-SA" sz="2800" b="1" dirty="0">
                <a:solidFill>
                  <a:prstClr val="black"/>
                </a:solidFill>
                <a:latin typeface="Arabic Typesetting" pitchFamily="66" charset="-78"/>
                <a:cs typeface="Arabic Typesetting" pitchFamily="66" charset="-78"/>
              </a:rPr>
              <a:t>عليه وسلم “يحشر قوم من أمتي على منابر من النور، يمرون على الصراط كالبرق الخاطف، تخشع له الأبصار، ما هم بالأنبياء، وما هم بالصديقين، وما هم </a:t>
            </a:r>
            <a:r>
              <a:rPr lang="ar-SA" sz="2800" b="1" dirty="0" smtClean="0">
                <a:solidFill>
                  <a:prstClr val="black"/>
                </a:solidFill>
                <a:latin typeface="Arabic Typesetting" pitchFamily="66" charset="-78"/>
                <a:cs typeface="Arabic Typesetting" pitchFamily="66" charset="-78"/>
              </a:rPr>
              <a:t>بالشهداء، إنهم </a:t>
            </a:r>
            <a:r>
              <a:rPr lang="ar-SA" sz="2800" b="1" dirty="0">
                <a:solidFill>
                  <a:prstClr val="black"/>
                </a:solidFill>
                <a:latin typeface="Arabic Typesetting" pitchFamily="66" charset="-78"/>
                <a:cs typeface="Arabic Typesetting" pitchFamily="66" charset="-78"/>
              </a:rPr>
              <a:t>قوم تقضى على أيديهم حوائج الناس</a:t>
            </a:r>
            <a:r>
              <a:rPr lang="ar-SA" sz="2800" b="1" dirty="0" smtClean="0">
                <a:solidFill>
                  <a:prstClr val="black"/>
                </a:solidFill>
                <a:latin typeface="Arabic Typesetting" pitchFamily="66" charset="-78"/>
                <a:cs typeface="Arabic Typesetting" pitchFamily="66" charset="-78"/>
              </a:rPr>
              <a:t>”</a:t>
            </a:r>
            <a:r>
              <a:rPr lang="ar-EG" sz="2800" b="1" dirty="0">
                <a:solidFill>
                  <a:prstClr val="black"/>
                </a:solidFill>
                <a:latin typeface="Arabic Typesetting" pitchFamily="66" charset="-78"/>
                <a:cs typeface="Arabic Typesetting" pitchFamily="66" charset="-78"/>
              </a:rPr>
              <a:t>,</a:t>
            </a:r>
            <a:r>
              <a:rPr lang="ar-SA" sz="2800" b="1" dirty="0" smtClean="0">
                <a:solidFill>
                  <a:prstClr val="black"/>
                </a:solidFill>
                <a:latin typeface="Arabic Typesetting" pitchFamily="66" charset="-78"/>
                <a:cs typeface="Arabic Typesetting" pitchFamily="66" charset="-78"/>
              </a:rPr>
              <a:t> فبارك </a:t>
            </a:r>
            <a:r>
              <a:rPr lang="ar-SA" sz="2800" b="1" dirty="0">
                <a:solidFill>
                  <a:prstClr val="black"/>
                </a:solidFill>
                <a:latin typeface="Arabic Typesetting" pitchFamily="66" charset="-78"/>
                <a:cs typeface="Arabic Typesetting" pitchFamily="66" charset="-78"/>
              </a:rPr>
              <a:t>الله فيهم وجزاهم عني خير الجزاء.</a:t>
            </a:r>
            <a:endParaRPr lang="en-US" sz="2800" b="1" dirty="0">
              <a:solidFill>
                <a:prstClr val="black"/>
              </a:solidFill>
              <a:latin typeface="Arabic Typesetting" pitchFamily="66" charset="-78"/>
              <a:cs typeface="Arabic Typesetting" pitchFamily="66" charset="-78"/>
            </a:endParaRPr>
          </a:p>
          <a:p>
            <a:pPr algn="ctr">
              <a:lnSpc>
                <a:spcPct val="150000"/>
              </a:lnSpc>
            </a:pPr>
            <a:endParaRPr lang="ar-EG" sz="2400" b="1" dirty="0">
              <a:solidFill>
                <a:prstClr val="white"/>
              </a:solidFill>
            </a:endParaRPr>
          </a:p>
        </p:txBody>
      </p:sp>
    </p:spTree>
    <p:extLst>
      <p:ext uri="{BB962C8B-B14F-4D97-AF65-F5344CB8AC3E}">
        <p14:creationId xmlns:p14="http://schemas.microsoft.com/office/powerpoint/2010/main" val="244249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1153"/>
            <a:ext cx="7924800" cy="461665"/>
          </a:xfrm>
          <a:prstGeom prst="rect">
            <a:avLst/>
          </a:prstGeom>
        </p:spPr>
        <p:txBody>
          <a:bodyPr wrap="square">
            <a:spAutoFit/>
          </a:bodyPr>
          <a:lstStyle/>
          <a:p>
            <a:pPr algn="ctr" rtl="1"/>
            <a:r>
              <a:rPr lang="ar-EG" sz="2400" b="1" dirty="0">
                <a:solidFill>
                  <a:prstClr val="white"/>
                </a:solidFill>
              </a:rPr>
              <a:t>استراتيجية التدريس </a:t>
            </a:r>
            <a:r>
              <a:rPr lang="ar-EG" sz="2400" b="1" dirty="0" smtClean="0">
                <a:solidFill>
                  <a:prstClr val="white"/>
                </a:solidFill>
              </a:rPr>
              <a:t>بالمتشابهات   </a:t>
            </a:r>
            <a:r>
              <a:rPr lang="en-US" sz="2400" b="1" dirty="0">
                <a:solidFill>
                  <a:prstClr val="white"/>
                </a:solidFill>
              </a:rPr>
              <a:t>Similars </a:t>
            </a:r>
            <a:r>
              <a:rPr lang="en-US" sz="2400" b="1" dirty="0" smtClean="0">
                <a:solidFill>
                  <a:prstClr val="white"/>
                </a:solidFill>
              </a:rPr>
              <a:t>Teaching </a:t>
            </a:r>
            <a:r>
              <a:rPr lang="en-US" sz="2400" b="1" dirty="0">
                <a:solidFill>
                  <a:prstClr val="white"/>
                </a:solidFill>
              </a:rPr>
              <a:t>Strategy</a:t>
            </a:r>
            <a:endParaRPr lang="en-US" sz="2400" dirty="0">
              <a:solidFill>
                <a:prstClr val="white"/>
              </a:solidFill>
            </a:endParaRPr>
          </a:p>
        </p:txBody>
      </p:sp>
      <p:sp>
        <p:nvSpPr>
          <p:cNvPr id="3" name="Rectangle 2"/>
          <p:cNvSpPr/>
          <p:nvPr/>
        </p:nvSpPr>
        <p:spPr>
          <a:xfrm>
            <a:off x="0" y="1582342"/>
            <a:ext cx="9144000" cy="3877985"/>
          </a:xfrm>
          <a:prstGeom prst="rect">
            <a:avLst/>
          </a:prstGeom>
        </p:spPr>
        <p:txBody>
          <a:bodyPr wrap="square">
            <a:spAutoFit/>
          </a:bodyPr>
          <a:lstStyle/>
          <a:p>
            <a:pPr algn="r" rtl="1">
              <a:lnSpc>
                <a:spcPct val="150000"/>
              </a:lnSpc>
            </a:pPr>
            <a:r>
              <a:rPr lang="ar-EG" sz="2000" b="1" dirty="0">
                <a:solidFill>
                  <a:srgbClr val="04617B">
                    <a:lumMod val="40000"/>
                    <a:lumOff val="60000"/>
                  </a:srgbClr>
                </a:solidFill>
              </a:rPr>
              <a:t>إن تدريس </a:t>
            </a:r>
            <a:r>
              <a:rPr lang="ar-EG" sz="2000" b="1" dirty="0" smtClean="0">
                <a:solidFill>
                  <a:srgbClr val="04617B">
                    <a:lumMod val="40000"/>
                    <a:lumOff val="60000"/>
                  </a:srgbClr>
                </a:solidFill>
              </a:rPr>
              <a:t>مختلف العلوم </a:t>
            </a:r>
            <a:r>
              <a:rPr lang="ar-EG" sz="2000" b="1" dirty="0">
                <a:solidFill>
                  <a:srgbClr val="04617B">
                    <a:lumMod val="40000"/>
                    <a:lumOff val="60000"/>
                  </a:srgbClr>
                </a:solidFill>
              </a:rPr>
              <a:t>في كثير من الفصول الدراسية يقترح استخدام نماذج المشابهات فيساعد على فهم المفاهيم العلمية الغير مفهومة أو الغير واضحة والإسراع في الفهم والأستيعاب من خلال تقديم المفهوم وربطه بمتشابه فسيساعد على تحديد الملامح حيث ترتب الخطوط الرئيسة معتمدة على نموذج المعلم العلمي للمفهوم ويستخدم نظام عام.</a:t>
            </a:r>
            <a:endParaRPr lang="en-US" sz="2000" b="1" dirty="0">
              <a:solidFill>
                <a:srgbClr val="04617B">
                  <a:lumMod val="40000"/>
                  <a:lumOff val="60000"/>
                </a:srgbClr>
              </a:solidFill>
            </a:endParaRPr>
          </a:p>
          <a:p>
            <a:pPr algn="r" rtl="1">
              <a:lnSpc>
                <a:spcPct val="150000"/>
              </a:lnSpc>
            </a:pPr>
            <a:r>
              <a:rPr lang="ar-EG" sz="2400" b="1" dirty="0">
                <a:solidFill>
                  <a:prstClr val="white"/>
                </a:solidFill>
              </a:rPr>
              <a:t>المتشابهات عند جوردن </a:t>
            </a:r>
            <a:r>
              <a:rPr lang="ar-EG" sz="2000" b="1" dirty="0">
                <a:solidFill>
                  <a:srgbClr val="04617B">
                    <a:lumMod val="40000"/>
                    <a:lumOff val="60000"/>
                  </a:srgbClr>
                </a:solidFill>
              </a:rPr>
              <a:t>: تهدف إلى تنشيط ( الميكانيزمات) السابقة لأغراض الابتكار في الفن والعلم وتعتمد على مبدائين أساسيين هما :-</a:t>
            </a:r>
            <a:endParaRPr lang="en-US" sz="2000" b="1" dirty="0">
              <a:solidFill>
                <a:srgbClr val="04617B">
                  <a:lumMod val="40000"/>
                  <a:lumOff val="60000"/>
                </a:srgbClr>
              </a:solidFill>
            </a:endParaRPr>
          </a:p>
          <a:p>
            <a:pPr algn="r">
              <a:lnSpc>
                <a:spcPct val="150000"/>
              </a:lnSpc>
            </a:pPr>
            <a:r>
              <a:rPr lang="ar-EG" sz="2000" b="1" dirty="0">
                <a:solidFill>
                  <a:srgbClr val="04617B">
                    <a:lumMod val="40000"/>
                    <a:lumOff val="60000"/>
                  </a:srgbClr>
                </a:solidFill>
              </a:rPr>
              <a:t>. </a:t>
            </a:r>
            <a:r>
              <a:rPr lang="en-US" sz="2000" b="1" dirty="0">
                <a:solidFill>
                  <a:srgbClr val="04617B">
                    <a:lumMod val="40000"/>
                    <a:lumOff val="60000"/>
                  </a:srgbClr>
                </a:solidFill>
              </a:rPr>
              <a:t>Making the Familiar strange  </a:t>
            </a:r>
            <a:r>
              <a:rPr lang="ar-EG" sz="2000" b="1" dirty="0">
                <a:solidFill>
                  <a:srgbClr val="04617B">
                    <a:lumMod val="40000"/>
                    <a:lumOff val="60000"/>
                  </a:srgbClr>
                </a:solidFill>
              </a:rPr>
              <a:t> ١- جعل المألوف غريباً</a:t>
            </a:r>
            <a:endParaRPr lang="en-US" sz="2000" b="1" dirty="0">
              <a:solidFill>
                <a:srgbClr val="04617B">
                  <a:lumMod val="40000"/>
                  <a:lumOff val="60000"/>
                </a:srgbClr>
              </a:solidFill>
            </a:endParaRPr>
          </a:p>
          <a:p>
            <a:pPr algn="r">
              <a:lnSpc>
                <a:spcPct val="150000"/>
              </a:lnSpc>
            </a:pPr>
            <a:r>
              <a:rPr lang="en-US" sz="2000" b="1" dirty="0" smtClean="0">
                <a:solidFill>
                  <a:srgbClr val="04617B">
                    <a:lumMod val="40000"/>
                    <a:lumOff val="60000"/>
                  </a:srgbClr>
                </a:solidFill>
              </a:rPr>
              <a:t>     . Making the strange Familiar </a:t>
            </a:r>
            <a:r>
              <a:rPr lang="ar-EG" sz="2000" b="1" dirty="0" smtClean="0">
                <a:solidFill>
                  <a:srgbClr val="04617B">
                    <a:lumMod val="40000"/>
                    <a:lumOff val="60000"/>
                  </a:srgbClr>
                </a:solidFill>
              </a:rPr>
              <a:t> ٢- جعل الغريب مألوف</a:t>
            </a:r>
            <a:endParaRPr lang="ar-EG" sz="2000" b="1" dirty="0">
              <a:solidFill>
                <a:srgbClr val="04617B">
                  <a:lumMod val="40000"/>
                  <a:lumOff val="60000"/>
                </a:srgbClr>
              </a:solidFill>
            </a:endParaRPr>
          </a:p>
        </p:txBody>
      </p:sp>
      <p:sp>
        <p:nvSpPr>
          <p:cNvPr id="4" name="Rectangle 3"/>
          <p:cNvSpPr/>
          <p:nvPr/>
        </p:nvSpPr>
        <p:spPr>
          <a:xfrm>
            <a:off x="0" y="5368678"/>
            <a:ext cx="9144000" cy="1107996"/>
          </a:xfrm>
          <a:prstGeom prst="rect">
            <a:avLst/>
          </a:prstGeom>
        </p:spPr>
        <p:txBody>
          <a:bodyPr wrap="square">
            <a:spAutoFit/>
          </a:bodyPr>
          <a:lstStyle/>
          <a:p>
            <a:pPr algn="r" rtl="1">
              <a:lnSpc>
                <a:spcPct val="150000"/>
              </a:lnSpc>
            </a:pPr>
            <a:r>
              <a:rPr lang="ar-EG" sz="2400" b="1" dirty="0">
                <a:solidFill>
                  <a:prstClr val="white"/>
                </a:solidFill>
              </a:rPr>
              <a:t>الأساليب المستخدمة في إستراتيجية المتشابهات</a:t>
            </a:r>
            <a:endParaRPr lang="en-US" sz="2400" dirty="0">
              <a:solidFill>
                <a:prstClr val="white"/>
              </a:solidFill>
            </a:endParaRPr>
          </a:p>
          <a:p>
            <a:pPr algn="r" rtl="1">
              <a:lnSpc>
                <a:spcPct val="150000"/>
              </a:lnSpc>
            </a:pPr>
            <a:r>
              <a:rPr lang="ar-EG" sz="2000" dirty="0">
                <a:solidFill>
                  <a:prstClr val="white"/>
                </a:solidFill>
              </a:rPr>
              <a:t>( أسلوب الشرح  - أسلوب القصة  - الوسائل التعليمية )</a:t>
            </a:r>
            <a:endParaRPr lang="en-US" sz="2000" dirty="0">
              <a:solidFill>
                <a:prstClr val="white"/>
              </a:solidFill>
            </a:endParaRPr>
          </a:p>
        </p:txBody>
      </p:sp>
      <p:sp>
        <p:nvSpPr>
          <p:cNvPr id="5" name="Rounded Rectangle 4"/>
          <p:cNvSpPr/>
          <p:nvPr/>
        </p:nvSpPr>
        <p:spPr>
          <a:xfrm>
            <a:off x="114300" y="161152"/>
            <a:ext cx="8915400" cy="905648"/>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800" b="1" dirty="0">
                <a:solidFill>
                  <a:srgbClr val="04617B">
                    <a:lumMod val="50000"/>
                  </a:srgbClr>
                </a:solidFill>
              </a:rPr>
              <a:t>إستراتيجية  التدريس بالمتشابهات </a:t>
            </a:r>
            <a:r>
              <a:rPr lang="en-US" sz="2800" b="1" dirty="0" smtClean="0">
                <a:solidFill>
                  <a:srgbClr val="04617B">
                    <a:lumMod val="50000"/>
                  </a:srgbClr>
                </a:solidFill>
              </a:rPr>
              <a:t>Teaching Strategy </a:t>
            </a:r>
            <a:r>
              <a:rPr lang="en-US" sz="2800" b="1" dirty="0">
                <a:solidFill>
                  <a:srgbClr val="04617B">
                    <a:lumMod val="50000"/>
                  </a:srgbClr>
                </a:solidFill>
              </a:rPr>
              <a:t>Projects </a:t>
            </a:r>
            <a:r>
              <a:rPr lang="ar-EG" sz="2800" b="1" dirty="0" smtClean="0">
                <a:solidFill>
                  <a:srgbClr val="04617B">
                    <a:lumMod val="50000"/>
                  </a:srgbClr>
                </a:solidFill>
              </a:rPr>
              <a:t> </a:t>
            </a:r>
            <a:endParaRPr lang="en-US" sz="2800" dirty="0">
              <a:solidFill>
                <a:srgbClr val="04617B">
                  <a:lumMod val="50000"/>
                </a:srgbClr>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38600"/>
            <a:ext cx="34290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859302"/>
      </p:ext>
    </p:extLst>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582341"/>
            <a:ext cx="9144000" cy="5355312"/>
          </a:xfrm>
          <a:prstGeom prst="rect">
            <a:avLst/>
          </a:prstGeom>
        </p:spPr>
        <p:txBody>
          <a:bodyPr wrap="square">
            <a:spAutoFit/>
          </a:bodyPr>
          <a:lstStyle/>
          <a:p>
            <a:pPr algn="r" rtl="1">
              <a:lnSpc>
                <a:spcPct val="150000"/>
              </a:lnSpc>
            </a:pPr>
            <a:r>
              <a:rPr lang="ar-EG" sz="2800" b="1" dirty="0" smtClean="0">
                <a:solidFill>
                  <a:srgbClr val="04617B">
                    <a:lumMod val="40000"/>
                    <a:lumOff val="60000"/>
                  </a:srgbClr>
                </a:solidFill>
              </a:rPr>
              <a:t>اولاً </a:t>
            </a:r>
            <a:r>
              <a:rPr lang="ar-EG" sz="2800" b="1" dirty="0">
                <a:solidFill>
                  <a:srgbClr val="04617B">
                    <a:lumMod val="40000"/>
                    <a:lumOff val="60000"/>
                  </a:srgbClr>
                </a:solidFill>
              </a:rPr>
              <a:t>: تقديم المشابه</a:t>
            </a:r>
            <a:r>
              <a:rPr lang="ar-EG" sz="2800" dirty="0">
                <a:solidFill>
                  <a:srgbClr val="04617B">
                    <a:lumMod val="40000"/>
                    <a:lumOff val="60000"/>
                  </a:srgbClr>
                </a:solidFill>
              </a:rPr>
              <a:t> : </a:t>
            </a:r>
            <a:r>
              <a:rPr lang="ar-EG" sz="2400" dirty="0">
                <a:solidFill>
                  <a:prstClr val="white"/>
                </a:solidFill>
              </a:rPr>
              <a:t>عن طريق الطلاب أنفسهم وهي فعالة في التدريس خاصة في حالة الطلاب القادرين على التخيل والأستدلال القياسي وألا تكون عائق أمام المعلم بسبب الفروق الفردية أو تقديم متشابهة غير مناسبة .</a:t>
            </a:r>
            <a:endParaRPr lang="en-US" sz="2400" dirty="0">
              <a:solidFill>
                <a:prstClr val="white"/>
              </a:solidFill>
            </a:endParaRPr>
          </a:p>
          <a:p>
            <a:pPr algn="r" rtl="1">
              <a:lnSpc>
                <a:spcPct val="150000"/>
              </a:lnSpc>
            </a:pPr>
            <a:r>
              <a:rPr lang="ar-EG" sz="2800" b="1" dirty="0">
                <a:solidFill>
                  <a:srgbClr val="04617B">
                    <a:lumMod val="40000"/>
                    <a:lumOff val="60000"/>
                  </a:srgbClr>
                </a:solidFill>
              </a:rPr>
              <a:t>ثانياً : الموجه بالمتشابهات :</a:t>
            </a:r>
            <a:r>
              <a:rPr lang="ar-EG" sz="2800" dirty="0">
                <a:solidFill>
                  <a:srgbClr val="04617B">
                    <a:lumMod val="40000"/>
                    <a:lumOff val="60000"/>
                  </a:srgbClr>
                </a:solidFill>
              </a:rPr>
              <a:t> </a:t>
            </a:r>
            <a:r>
              <a:rPr lang="ar-EG" sz="2400" dirty="0">
                <a:solidFill>
                  <a:prstClr val="white"/>
                </a:solidFill>
              </a:rPr>
              <a:t>يقدم المعلم المفهوم وينتقي المشابه المناسب ويعطي فرصة لطلابه لأستنتاج الصفات المناسبة والغير مناسبة وعمل العلاقات والتوصل إلى تطبيق المشابه تحت إشراف المعلم.</a:t>
            </a:r>
            <a:endParaRPr lang="en-US" sz="2400" dirty="0">
              <a:solidFill>
                <a:prstClr val="white"/>
              </a:solidFill>
            </a:endParaRPr>
          </a:p>
          <a:p>
            <a:pPr algn="r" rtl="1">
              <a:lnSpc>
                <a:spcPct val="150000"/>
              </a:lnSpc>
            </a:pPr>
            <a:r>
              <a:rPr lang="ar-EG" sz="2800" b="1" dirty="0">
                <a:solidFill>
                  <a:srgbClr val="04617B">
                    <a:lumMod val="40000"/>
                    <a:lumOff val="60000"/>
                  </a:srgbClr>
                </a:solidFill>
              </a:rPr>
              <a:t>ثالثاً : التدريس العرضي التفسيري : </a:t>
            </a:r>
            <a:r>
              <a:rPr lang="ar-EG" sz="2400" dirty="0">
                <a:solidFill>
                  <a:prstClr val="white"/>
                </a:solidFill>
              </a:rPr>
              <a:t>دور الطالب سلبي دون أي نشاط في عمل المقارنات أو استنتاج بين المفهوم والمشابه حيث يقوم المعلم بجميع العمليات من شرح وتحديد الصفات المناسبة والغير مناسبة ثم المقارنة والتفسير والتطبيق .</a:t>
            </a:r>
            <a:endParaRPr lang="en-US" sz="2400" dirty="0">
              <a:solidFill>
                <a:prstClr val="white"/>
              </a:solidFill>
            </a:endParaRPr>
          </a:p>
        </p:txBody>
      </p:sp>
      <p:sp>
        <p:nvSpPr>
          <p:cNvPr id="3" name="Rounded Rectangle 2"/>
          <p:cNvSpPr/>
          <p:nvPr/>
        </p:nvSpPr>
        <p:spPr>
          <a:xfrm>
            <a:off x="2971800" y="304800"/>
            <a:ext cx="3276600" cy="91440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ar-EG" sz="3200" b="1" dirty="0">
                <a:solidFill>
                  <a:prstClr val="black"/>
                </a:solidFill>
              </a:rPr>
              <a:t>أنواع المتشابهات </a:t>
            </a:r>
            <a:endParaRPr lang="en-US" sz="3200" dirty="0">
              <a:solidFill>
                <a:prstClr val="black"/>
              </a:solidFill>
            </a:endParaRPr>
          </a:p>
        </p:txBody>
      </p:sp>
      <p:pic>
        <p:nvPicPr>
          <p:cNvPr id="4" name="Picture 5" descr="D:\الكلية\صور\10569118_299664010234187_193432804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
            <a:ext cx="2819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الكلية\صور\10569118_299664010234187_193432804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9337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70301"/>
      </p:ext>
    </p:extLst>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52401"/>
            <a:ext cx="9144000" cy="523220"/>
          </a:xfrm>
          <a:prstGeom prst="rect">
            <a:avLst/>
          </a:prstGeom>
        </p:spPr>
        <p:txBody>
          <a:bodyPr wrap="square">
            <a:spAutoFit/>
          </a:bodyPr>
          <a:lstStyle/>
          <a:p>
            <a:pPr rtl="1"/>
            <a:r>
              <a:rPr lang="ar-EG" sz="2800" b="1" dirty="0">
                <a:solidFill>
                  <a:prstClr val="white"/>
                </a:solidFill>
              </a:rPr>
              <a:t>إستراتيجية  التدريس بالمشروعات </a:t>
            </a:r>
            <a:r>
              <a:rPr lang="en-US" sz="2800" b="1" dirty="0">
                <a:solidFill>
                  <a:prstClr val="white"/>
                </a:solidFill>
              </a:rPr>
              <a:t>Teaching Strategy  </a:t>
            </a:r>
            <a:r>
              <a:rPr lang="en-US" sz="2800" b="1" dirty="0" smtClean="0">
                <a:solidFill>
                  <a:prstClr val="white"/>
                </a:solidFill>
              </a:rPr>
              <a:t>Projects </a:t>
            </a:r>
            <a:endParaRPr lang="en-US" sz="2800" dirty="0">
              <a:solidFill>
                <a:prstClr val="white"/>
              </a:solidFill>
            </a:endParaRPr>
          </a:p>
        </p:txBody>
      </p:sp>
      <p:sp>
        <p:nvSpPr>
          <p:cNvPr id="3" name="Rectangle 2"/>
          <p:cNvSpPr/>
          <p:nvPr/>
        </p:nvSpPr>
        <p:spPr>
          <a:xfrm>
            <a:off x="0" y="1305342"/>
            <a:ext cx="9144000" cy="4916731"/>
          </a:xfrm>
          <a:prstGeom prst="rect">
            <a:avLst/>
          </a:prstGeom>
        </p:spPr>
        <p:txBody>
          <a:bodyPr wrap="square">
            <a:spAutoFit/>
          </a:bodyPr>
          <a:lstStyle/>
          <a:p>
            <a:pPr algn="r" rtl="1"/>
            <a:r>
              <a:rPr lang="ar-EG" sz="2800" dirty="0">
                <a:solidFill>
                  <a:prstClr val="white"/>
                </a:solidFill>
              </a:rPr>
              <a:t>تهدف إستراتيجية المشروعات إلي ربط التعلم المدرسي بالحياة التي يحياها المتعلم خارج المدرسة وداخلها معاً ، وبعبارة أخري تستهدف ربط المحيط المدرسي بالمحيط الأجتماعي ، وتطبق علي الأنشطة التي تغلب عليها الصبغة العملية .</a:t>
            </a:r>
            <a:endParaRPr lang="en-US" sz="2800" dirty="0">
              <a:solidFill>
                <a:prstClr val="white"/>
              </a:solidFill>
            </a:endParaRPr>
          </a:p>
          <a:p>
            <a:pPr algn="r" rtl="1"/>
            <a:r>
              <a:rPr lang="ar-EG" sz="2800" b="1" dirty="0">
                <a:solidFill>
                  <a:prstClr val="white"/>
                </a:solidFill>
              </a:rPr>
              <a:t>ويمكن تصنيف المشروعات كما يلي :</a:t>
            </a:r>
            <a:endParaRPr lang="en-US" sz="2800" dirty="0">
              <a:solidFill>
                <a:prstClr val="white"/>
              </a:solidFill>
            </a:endParaRPr>
          </a:p>
          <a:p>
            <a:pPr algn="r" rtl="1"/>
            <a:r>
              <a:rPr lang="ar-EG" sz="2800" b="1" dirty="0">
                <a:solidFill>
                  <a:srgbClr val="04617B">
                    <a:lumMod val="40000"/>
                    <a:lumOff val="60000"/>
                  </a:srgbClr>
                </a:solidFill>
              </a:rPr>
              <a:t>١- المشروعات </a:t>
            </a:r>
            <a:r>
              <a:rPr lang="ar-EG" sz="2800" b="1" dirty="0" smtClean="0">
                <a:solidFill>
                  <a:srgbClr val="04617B">
                    <a:lumMod val="40000"/>
                    <a:lumOff val="60000"/>
                  </a:srgbClr>
                </a:solidFill>
              </a:rPr>
              <a:t>البنائية</a:t>
            </a:r>
            <a:r>
              <a:rPr lang="ar-EG" sz="2800" dirty="0" smtClean="0">
                <a:solidFill>
                  <a:srgbClr val="04617B">
                    <a:lumMod val="40000"/>
                    <a:lumOff val="60000"/>
                  </a:srgbClr>
                </a:solidFill>
              </a:rPr>
              <a:t>: </a:t>
            </a:r>
            <a:r>
              <a:rPr lang="ar-EG" sz="2800" dirty="0">
                <a:solidFill>
                  <a:prstClr val="white"/>
                </a:solidFill>
              </a:rPr>
              <a:t>وتستهدف الأعمال التي تغلب عليها الصبغة العملية بالدرجة الأولي.</a:t>
            </a:r>
            <a:endParaRPr lang="en-US" sz="2800" dirty="0">
              <a:solidFill>
                <a:prstClr val="white"/>
              </a:solidFill>
            </a:endParaRPr>
          </a:p>
          <a:p>
            <a:pPr algn="r" rtl="1"/>
            <a:r>
              <a:rPr lang="ar-EG" sz="2800" b="1" dirty="0">
                <a:solidFill>
                  <a:srgbClr val="04617B">
                    <a:lumMod val="40000"/>
                    <a:lumOff val="60000"/>
                  </a:srgbClr>
                </a:solidFill>
              </a:rPr>
              <a:t>٢- المشروعات الأجتماعية </a:t>
            </a:r>
            <a:r>
              <a:rPr lang="ar-EG" sz="2800" dirty="0">
                <a:solidFill>
                  <a:srgbClr val="04617B">
                    <a:lumMod val="40000"/>
                    <a:lumOff val="60000"/>
                  </a:srgbClr>
                </a:solidFill>
              </a:rPr>
              <a:t>: </a:t>
            </a:r>
            <a:r>
              <a:rPr lang="ar-EG" sz="2800" dirty="0">
                <a:solidFill>
                  <a:prstClr val="white"/>
                </a:solidFill>
              </a:rPr>
              <a:t>وتستهدف الفاعليات التي يرغب المتعلم من ورائها التمتع بها كالأستماع إلي الموسيقي أو مشاهدة مباريات وغير ذلك .</a:t>
            </a:r>
            <a:endParaRPr lang="en-US" sz="2800" dirty="0">
              <a:solidFill>
                <a:prstClr val="white"/>
              </a:solidFill>
            </a:endParaRPr>
          </a:p>
          <a:p>
            <a:pPr algn="r" rtl="1"/>
            <a:r>
              <a:rPr lang="ar-EG" sz="2800" b="1" dirty="0">
                <a:solidFill>
                  <a:srgbClr val="04617B">
                    <a:lumMod val="40000"/>
                    <a:lumOff val="60000"/>
                  </a:srgbClr>
                </a:solidFill>
              </a:rPr>
              <a:t>٣- مشاريع المشكلات</a:t>
            </a:r>
            <a:r>
              <a:rPr lang="ar-EG" sz="2800" dirty="0">
                <a:solidFill>
                  <a:srgbClr val="04617B">
                    <a:lumMod val="40000"/>
                    <a:lumOff val="60000"/>
                  </a:srgbClr>
                </a:solidFill>
              </a:rPr>
              <a:t> : </a:t>
            </a:r>
            <a:r>
              <a:rPr lang="ar-EG" sz="2800" dirty="0">
                <a:solidFill>
                  <a:prstClr val="white"/>
                </a:solidFill>
              </a:rPr>
              <a:t>يستهدف المتعلم منها حل معضلة فكرية .</a:t>
            </a:r>
            <a:endParaRPr lang="en-US" sz="2800" dirty="0">
              <a:solidFill>
                <a:prstClr val="white"/>
              </a:solidFill>
            </a:endParaRPr>
          </a:p>
          <a:p>
            <a:pPr algn="r" rtl="1"/>
            <a:r>
              <a:rPr lang="ar-EG" sz="2800" b="1" dirty="0">
                <a:solidFill>
                  <a:srgbClr val="04617B">
                    <a:lumMod val="40000"/>
                    <a:lumOff val="60000"/>
                  </a:srgbClr>
                </a:solidFill>
              </a:rPr>
              <a:t>٤- مشاريع لتعلم بعض المهارات </a:t>
            </a:r>
            <a:r>
              <a:rPr lang="ar-EG" sz="2800" b="1" dirty="0">
                <a:solidFill>
                  <a:prstClr val="white"/>
                </a:solidFill>
              </a:rPr>
              <a:t>، أو لغرض الحصول علي بعض المعرفة .</a:t>
            </a:r>
            <a:endParaRPr lang="en-US" sz="2800" dirty="0">
              <a:solidFill>
                <a:prstClr val="white"/>
              </a:solidFill>
            </a:endParaRPr>
          </a:p>
        </p:txBody>
      </p:sp>
      <p:sp>
        <p:nvSpPr>
          <p:cNvPr id="4" name="Rounded Rectangle 3"/>
          <p:cNvSpPr/>
          <p:nvPr/>
        </p:nvSpPr>
        <p:spPr>
          <a:xfrm>
            <a:off x="114300" y="76200"/>
            <a:ext cx="8915400" cy="115294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r>
              <a:rPr lang="ar-EG" sz="2800" b="1" dirty="0">
                <a:solidFill>
                  <a:srgbClr val="04617B">
                    <a:lumMod val="50000"/>
                  </a:srgbClr>
                </a:solidFill>
              </a:rPr>
              <a:t>إستراتيجية  التدريس بالمشروعات </a:t>
            </a:r>
            <a:r>
              <a:rPr lang="en-US" sz="2800" b="1" dirty="0">
                <a:solidFill>
                  <a:srgbClr val="04617B">
                    <a:lumMod val="50000"/>
                  </a:srgbClr>
                </a:solidFill>
              </a:rPr>
              <a:t>Teaching Strategy  Projects </a:t>
            </a:r>
            <a:r>
              <a:rPr lang="ar-EG" sz="2800" b="1" dirty="0" smtClean="0">
                <a:solidFill>
                  <a:srgbClr val="04617B">
                    <a:lumMod val="50000"/>
                  </a:srgbClr>
                </a:solidFill>
              </a:rPr>
              <a:t> </a:t>
            </a:r>
            <a:endParaRPr lang="en-US" sz="2800" dirty="0">
              <a:solidFill>
                <a:srgbClr val="04617B">
                  <a:lumMod val="50000"/>
                </a:srgbClr>
              </a:solidFill>
            </a:endParaRPr>
          </a:p>
        </p:txBody>
      </p:sp>
    </p:spTree>
    <p:extLst>
      <p:ext uri="{BB962C8B-B14F-4D97-AF65-F5344CB8AC3E}">
        <p14:creationId xmlns:p14="http://schemas.microsoft.com/office/powerpoint/2010/main" val="92316377"/>
      </p:ext>
    </p:extLst>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144000" cy="6555641"/>
          </a:xfrm>
          <a:prstGeom prst="rect">
            <a:avLst/>
          </a:prstGeom>
        </p:spPr>
        <p:txBody>
          <a:bodyPr wrap="square">
            <a:spAutoFit/>
          </a:bodyPr>
          <a:lstStyle/>
          <a:p>
            <a:pPr algn="r" rtl="1">
              <a:lnSpc>
                <a:spcPct val="150000"/>
              </a:lnSpc>
            </a:pPr>
            <a:r>
              <a:rPr lang="ar-EG" sz="2800" b="1" i="1" dirty="0">
                <a:solidFill>
                  <a:srgbClr val="04617B">
                    <a:lumMod val="40000"/>
                    <a:lumOff val="60000"/>
                  </a:srgbClr>
                </a:solidFill>
              </a:rPr>
              <a:t>وتنقسم المشروعات بحسب عدد المشاركين فيها إلي قسمين :</a:t>
            </a:r>
            <a:endParaRPr lang="en-US" sz="2800" dirty="0">
              <a:solidFill>
                <a:srgbClr val="04617B">
                  <a:lumMod val="40000"/>
                  <a:lumOff val="60000"/>
                </a:srgbClr>
              </a:solidFill>
            </a:endParaRPr>
          </a:p>
          <a:p>
            <a:pPr algn="r" rtl="1">
              <a:lnSpc>
                <a:spcPct val="150000"/>
              </a:lnSpc>
            </a:pPr>
            <a:r>
              <a:rPr lang="ar-EG" sz="2800" b="1" dirty="0">
                <a:solidFill>
                  <a:srgbClr val="FFFF00"/>
                </a:solidFill>
              </a:rPr>
              <a:t>أولاً : المشروعات الجمعية</a:t>
            </a:r>
            <a:r>
              <a:rPr lang="ar-EG" sz="2800" dirty="0">
                <a:solidFill>
                  <a:srgbClr val="FFFF00"/>
                </a:solidFill>
              </a:rPr>
              <a:t> </a:t>
            </a:r>
            <a:r>
              <a:rPr lang="ar-EG" sz="2800" dirty="0">
                <a:solidFill>
                  <a:prstClr val="white"/>
                </a:solidFill>
              </a:rPr>
              <a:t>: وهي تلك المشروعات التي يطلب فيها – إلي جميع الطلبة في غرفة الصف ، أو المجموعة الدراسية الواحدة – القيام بعمل واحد ، كأن يقوم جميع الطلبة بعمل عرض رياضى ، أو مسرحية معينة ، كمشاركة منهم في احتفالات المدرسة ، أو كأحد الواجبات الدراسية المطلوبة منهم .</a:t>
            </a:r>
            <a:endParaRPr lang="en-US" sz="2800" dirty="0">
              <a:solidFill>
                <a:prstClr val="white"/>
              </a:solidFill>
            </a:endParaRPr>
          </a:p>
          <a:p>
            <a:pPr algn="r" rtl="1">
              <a:lnSpc>
                <a:spcPct val="150000"/>
              </a:lnSpc>
            </a:pPr>
            <a:r>
              <a:rPr lang="ar-EG" sz="2800" b="1" dirty="0">
                <a:solidFill>
                  <a:srgbClr val="FFFF00"/>
                </a:solidFill>
              </a:rPr>
              <a:t>ثانياً : المشروعات الفردية</a:t>
            </a:r>
            <a:r>
              <a:rPr lang="ar-EG" sz="2800" dirty="0">
                <a:solidFill>
                  <a:srgbClr val="FFFF00"/>
                </a:solidFill>
              </a:rPr>
              <a:t> </a:t>
            </a:r>
            <a:r>
              <a:rPr lang="ar-EG" sz="2800" dirty="0">
                <a:solidFill>
                  <a:prstClr val="white"/>
                </a:solidFill>
              </a:rPr>
              <a:t>: وتنقسم هذه المشروعات بدورها إلي نوعين هما :</a:t>
            </a:r>
            <a:endParaRPr lang="en-US" sz="2800" dirty="0">
              <a:solidFill>
                <a:prstClr val="white"/>
              </a:solidFill>
            </a:endParaRPr>
          </a:p>
          <a:p>
            <a:pPr algn="r" rtl="1"/>
            <a:r>
              <a:rPr lang="ar-EG" sz="2800" b="1" dirty="0">
                <a:solidFill>
                  <a:srgbClr val="FFFF00"/>
                </a:solidFill>
              </a:rPr>
              <a:t>النوع الأول</a:t>
            </a:r>
            <a:r>
              <a:rPr lang="ar-EG" sz="2800" dirty="0">
                <a:solidFill>
                  <a:srgbClr val="FFFF00"/>
                </a:solidFill>
              </a:rPr>
              <a:t> : </a:t>
            </a:r>
            <a:r>
              <a:rPr lang="ar-EG" sz="2800" dirty="0">
                <a:solidFill>
                  <a:prstClr val="white"/>
                </a:solidFill>
              </a:rPr>
              <a:t>حيث يطلب إلي جميع الطلبة تنفيذ المشروع نفسه كل علي حدة ، كأن يطلب إلي كل طالب عمل دروس وتطبيقها على التلاميذ ، أو تلخيص كتاب معين يحدده المعلم .</a:t>
            </a:r>
            <a:endParaRPr lang="en-US" sz="2800" dirty="0">
              <a:solidFill>
                <a:prstClr val="white"/>
              </a:solidFill>
            </a:endParaRPr>
          </a:p>
          <a:p>
            <a:pPr algn="r">
              <a:lnSpc>
                <a:spcPct val="150000"/>
              </a:lnSpc>
            </a:pPr>
            <a:r>
              <a:rPr lang="ar-EG" sz="2800" b="1" dirty="0">
                <a:solidFill>
                  <a:srgbClr val="FFFF00"/>
                </a:solidFill>
              </a:rPr>
              <a:t>النوع الثاني</a:t>
            </a:r>
            <a:r>
              <a:rPr lang="ar-EG" sz="2800" dirty="0">
                <a:solidFill>
                  <a:srgbClr val="FFFF00"/>
                </a:solidFill>
              </a:rPr>
              <a:t> : </a:t>
            </a:r>
            <a:r>
              <a:rPr lang="ar-EG" sz="2800" dirty="0">
                <a:solidFill>
                  <a:prstClr val="white"/>
                </a:solidFill>
              </a:rPr>
              <a:t>يقوم كل طالب في المجموعة الدراسية باختيار مشروع معين من مجموعة مشروعات مختلفة يتم تحديدها من قبل المعلم أو الطلبة أو الأثنين معاً </a:t>
            </a:r>
            <a:r>
              <a:rPr lang="ar-EG" sz="2400" dirty="0">
                <a:solidFill>
                  <a:prstClr val="white"/>
                </a:solidFill>
              </a:rPr>
              <a:t>.</a:t>
            </a:r>
          </a:p>
        </p:txBody>
      </p:sp>
    </p:spTree>
    <p:extLst>
      <p:ext uri="{BB962C8B-B14F-4D97-AF65-F5344CB8AC3E}">
        <p14:creationId xmlns:p14="http://schemas.microsoft.com/office/powerpoint/2010/main" val="1808947101"/>
      </p:ext>
    </p:extLst>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3600" b="1" dirty="0">
                <a:solidFill>
                  <a:srgbClr val="0F6FC6">
                    <a:lumMod val="50000"/>
                  </a:srgbClr>
                </a:solidFill>
              </a:rPr>
              <a:t>استراتيجية التعلم </a:t>
            </a:r>
            <a:r>
              <a:rPr lang="ar-IQ" sz="3600" b="1" dirty="0" smtClean="0">
                <a:solidFill>
                  <a:srgbClr val="0F6FC6">
                    <a:lumMod val="50000"/>
                  </a:srgbClr>
                </a:solidFill>
              </a:rPr>
              <a:t>التوليدي</a:t>
            </a:r>
            <a:r>
              <a:rPr lang="ar-EG" sz="3600" b="1" dirty="0" smtClean="0">
                <a:solidFill>
                  <a:srgbClr val="0F6FC6">
                    <a:lumMod val="50000"/>
                  </a:srgbClr>
                </a:solidFill>
              </a:rPr>
              <a:t>                  </a:t>
            </a:r>
            <a:r>
              <a:rPr lang="ar-IQ" sz="3600" dirty="0" smtClean="0">
                <a:solidFill>
                  <a:srgbClr val="0F6FC6">
                    <a:lumMod val="50000"/>
                  </a:srgbClr>
                </a:solidFill>
              </a:rPr>
              <a:t> </a:t>
            </a:r>
            <a:r>
              <a:rPr lang="en-US" sz="3600" dirty="0">
                <a:solidFill>
                  <a:srgbClr val="0F6FC6">
                    <a:lumMod val="50000"/>
                  </a:srgbClr>
                </a:solidFill>
              </a:rPr>
              <a:t>Generative Learning Strategy</a:t>
            </a:r>
          </a:p>
          <a:p>
            <a:pPr algn="r" rtl="1"/>
            <a:r>
              <a:rPr lang="ar-IQ" sz="3600" dirty="0">
                <a:solidFill>
                  <a:prstClr val="black"/>
                </a:solidFill>
              </a:rPr>
              <a:t>هى</a:t>
            </a:r>
            <a:r>
              <a:rPr lang="ar-IQ" sz="3600" b="1" dirty="0">
                <a:solidFill>
                  <a:prstClr val="black"/>
                </a:solidFill>
              </a:rPr>
              <a:t> </a:t>
            </a:r>
            <a:r>
              <a:rPr lang="ar-IQ" sz="3600" dirty="0">
                <a:solidFill>
                  <a:prstClr val="black"/>
                </a:solidFill>
              </a:rPr>
              <a:t>نموذج تعليمي يهدف الى تنمية المفاهيم لدى الطلاب من خلال توليد نوعين من</a:t>
            </a:r>
            <a:r>
              <a:rPr lang="ar-IQ" sz="3600" b="1" dirty="0">
                <a:solidFill>
                  <a:prstClr val="black"/>
                </a:solidFill>
              </a:rPr>
              <a:t> </a:t>
            </a:r>
            <a:r>
              <a:rPr lang="ar-IQ" sz="3600" dirty="0">
                <a:solidFill>
                  <a:prstClr val="black"/>
                </a:solidFill>
              </a:rPr>
              <a:t>العلاقات </a:t>
            </a:r>
            <a:r>
              <a:rPr lang="ar-IQ" sz="3600" dirty="0" smtClean="0">
                <a:solidFill>
                  <a:prstClr val="black"/>
                </a:solidFill>
              </a:rPr>
              <a:t>(علاقة </a:t>
            </a:r>
            <a:r>
              <a:rPr lang="ar-IQ" sz="3600" dirty="0">
                <a:solidFill>
                  <a:prstClr val="black"/>
                </a:solidFill>
              </a:rPr>
              <a:t>بين خبرة المتعلم السابقة والجديدة و بين اجزاء المعرفة الجديدة المراد تعلمها )</a:t>
            </a:r>
            <a:r>
              <a:rPr lang="ar-IQ" sz="3600" b="1" dirty="0">
                <a:solidFill>
                  <a:prstClr val="black"/>
                </a:solidFill>
              </a:rPr>
              <a:t> </a:t>
            </a:r>
            <a:r>
              <a:rPr lang="ar-IQ" sz="3600" dirty="0">
                <a:solidFill>
                  <a:prstClr val="black"/>
                </a:solidFill>
              </a:rPr>
              <a:t>، يتفاعل معها المتعلم ويوظفها في حياته اليومية حينما يتعرض لمشكلة غير مألوفة لديه من خلال</a:t>
            </a:r>
            <a:r>
              <a:rPr lang="ar-IQ" sz="3600" b="1" dirty="0">
                <a:solidFill>
                  <a:prstClr val="black"/>
                </a:solidFill>
              </a:rPr>
              <a:t> </a:t>
            </a:r>
            <a:r>
              <a:rPr lang="ar-IQ" sz="3600" dirty="0">
                <a:solidFill>
                  <a:prstClr val="black"/>
                </a:solidFill>
              </a:rPr>
              <a:t>اربعة خطوات متسلسلة وهي (الطور التمهيدي- الطور التركيزي "البؤرة" – "الطور المتعارض</a:t>
            </a:r>
            <a:r>
              <a:rPr lang="ar-IQ" sz="3600" b="1" dirty="0">
                <a:solidFill>
                  <a:prstClr val="black"/>
                </a:solidFill>
              </a:rPr>
              <a:t> </a:t>
            </a:r>
            <a:r>
              <a:rPr lang="ar-IQ" sz="3600" dirty="0">
                <a:solidFill>
                  <a:prstClr val="black"/>
                </a:solidFill>
              </a:rPr>
              <a:t>"التحدي" – " طور التطبيق ) .</a:t>
            </a:r>
            <a:endParaRPr lang="en-US" sz="3600" dirty="0">
              <a:solidFill>
                <a:prstClr val="black"/>
              </a:solidFill>
            </a:endParaRPr>
          </a:p>
        </p:txBody>
      </p:sp>
    </p:spTree>
    <p:extLst>
      <p:ext uri="{BB962C8B-B14F-4D97-AF65-F5344CB8AC3E}">
        <p14:creationId xmlns:p14="http://schemas.microsoft.com/office/powerpoint/2010/main" val="1583418976"/>
      </p:ext>
    </p:extLst>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ar-IQ" sz="4000" b="1" dirty="0" smtClean="0">
                <a:solidFill>
                  <a:srgbClr val="04617B">
                    <a:lumMod val="60000"/>
                    <a:lumOff val="40000"/>
                  </a:srgbClr>
                </a:solidFill>
              </a:rPr>
              <a:t>أهداف استراتيجية التعلم التوليدي </a:t>
            </a:r>
            <a:endParaRPr lang="en-US" sz="4000" b="1" dirty="0" smtClean="0">
              <a:solidFill>
                <a:srgbClr val="04617B">
                  <a:lumMod val="60000"/>
                  <a:lumOff val="40000"/>
                </a:srgbClr>
              </a:solidFill>
            </a:endParaRPr>
          </a:p>
          <a:p>
            <a:pPr algn="r" rtl="1">
              <a:lnSpc>
                <a:spcPct val="150000"/>
              </a:lnSpc>
            </a:pPr>
            <a:r>
              <a:rPr lang="ar-EG" sz="2800" dirty="0" smtClean="0">
                <a:solidFill>
                  <a:prstClr val="white"/>
                </a:solidFill>
              </a:rPr>
              <a:t>* </a:t>
            </a:r>
            <a:r>
              <a:rPr lang="ar-IQ" sz="2800" dirty="0" smtClean="0">
                <a:solidFill>
                  <a:prstClr val="white"/>
                </a:solidFill>
              </a:rPr>
              <a:t>تنشيط </a:t>
            </a:r>
            <a:r>
              <a:rPr lang="ar-IQ" sz="2800" dirty="0">
                <a:solidFill>
                  <a:prstClr val="white"/>
                </a:solidFill>
              </a:rPr>
              <a:t>جانبي الدماغ ( الدماغ كله ) من خلال ايجاد علاقات منطقية ومتشبعة حول التصورات البديلة من اجل بناء معرفي في بنية الدماغ تزيد من قدرة المتعلم على الفهم والاستيعاب .</a:t>
            </a:r>
            <a:endParaRPr lang="en-US" sz="2800" dirty="0">
              <a:solidFill>
                <a:prstClr val="white"/>
              </a:solidFill>
            </a:endParaRPr>
          </a:p>
          <a:p>
            <a:pPr algn="r" rtl="1">
              <a:lnSpc>
                <a:spcPct val="150000"/>
              </a:lnSpc>
            </a:pPr>
            <a:r>
              <a:rPr lang="ar-EG" sz="2800" dirty="0" smtClean="0">
                <a:solidFill>
                  <a:prstClr val="white"/>
                </a:solidFill>
              </a:rPr>
              <a:t>* </a:t>
            </a:r>
            <a:r>
              <a:rPr lang="ar-IQ" sz="2800" dirty="0" smtClean="0">
                <a:solidFill>
                  <a:prstClr val="white"/>
                </a:solidFill>
              </a:rPr>
              <a:t>تعمل </a:t>
            </a:r>
            <a:r>
              <a:rPr lang="ar-IQ" sz="2800" dirty="0">
                <a:solidFill>
                  <a:prstClr val="white"/>
                </a:solidFill>
              </a:rPr>
              <a:t>على تنمية التفكير فوق المعرفي وهو نتاج توالد الافكار </a:t>
            </a:r>
            <a:r>
              <a:rPr lang="ar-IQ" sz="2800" dirty="0" smtClean="0">
                <a:solidFill>
                  <a:prstClr val="white"/>
                </a:solidFill>
              </a:rPr>
              <a:t>عند</a:t>
            </a:r>
            <a:r>
              <a:rPr lang="ar-EG" sz="2800" dirty="0" smtClean="0">
                <a:solidFill>
                  <a:prstClr val="white"/>
                </a:solidFill>
              </a:rPr>
              <a:t> ا</a:t>
            </a:r>
            <a:r>
              <a:rPr lang="ar-IQ" sz="2800" dirty="0" smtClean="0">
                <a:solidFill>
                  <a:prstClr val="white"/>
                </a:solidFill>
              </a:rPr>
              <a:t>لمتعلمين </a:t>
            </a:r>
            <a:r>
              <a:rPr lang="ar-IQ" sz="2800" dirty="0">
                <a:solidFill>
                  <a:prstClr val="white"/>
                </a:solidFill>
              </a:rPr>
              <a:t>.</a:t>
            </a:r>
            <a:endParaRPr lang="en-US" sz="2800" dirty="0">
              <a:solidFill>
                <a:prstClr val="white"/>
              </a:solidFill>
            </a:endParaRPr>
          </a:p>
          <a:p>
            <a:pPr algn="r" rtl="1">
              <a:lnSpc>
                <a:spcPct val="150000"/>
              </a:lnSpc>
            </a:pPr>
            <a:r>
              <a:rPr lang="ar-EG" sz="2800" dirty="0" smtClean="0">
                <a:solidFill>
                  <a:prstClr val="white"/>
                </a:solidFill>
              </a:rPr>
              <a:t>* </a:t>
            </a:r>
            <a:r>
              <a:rPr lang="ar-IQ" sz="2800" dirty="0" smtClean="0">
                <a:solidFill>
                  <a:prstClr val="white"/>
                </a:solidFill>
              </a:rPr>
              <a:t>ان احداث تغير مفاهيمي في بنبة دماغ المتعلم يزيد من وضوح الافكار والهياكل المعرفية الحياتية بصورة افضل .</a:t>
            </a:r>
            <a:endParaRPr lang="en-US" sz="2800" dirty="0">
              <a:solidFill>
                <a:prstClr val="white"/>
              </a:solidFill>
            </a:endParaRPr>
          </a:p>
        </p:txBody>
      </p:sp>
    </p:spTree>
    <p:extLst>
      <p:ext uri="{BB962C8B-B14F-4D97-AF65-F5344CB8AC3E}">
        <p14:creationId xmlns:p14="http://schemas.microsoft.com/office/powerpoint/2010/main" val="3291678843"/>
      </p:ext>
    </p:extLst>
  </p:cSld>
  <p:clrMapOvr>
    <a:masterClrMapping/>
  </p:clrMapOvr>
  <p:transition>
    <p:cover dir="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On-screen Show (4:3)</PresentationFormat>
  <Paragraphs>56</Paragraphs>
  <Slides>12</Slides>
  <Notes>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Metro</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BMT</dc:creator>
  <cp:lastModifiedBy>BMT</cp:lastModifiedBy>
  <cp:revision>2</cp:revision>
  <dcterms:created xsi:type="dcterms:W3CDTF">2006-08-16T00:00:00Z</dcterms:created>
  <dcterms:modified xsi:type="dcterms:W3CDTF">2020-03-16T20:14:35Z</dcterms:modified>
</cp:coreProperties>
</file>