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256" r:id="rId2"/>
    <p:sldId id="257" r:id="rId3"/>
    <p:sldId id="259" r:id="rId4"/>
    <p:sldId id="261" r:id="rId5"/>
    <p:sldId id="262" r:id="rId6"/>
    <p:sldId id="263" r:id="rId7"/>
    <p:sldId id="264" r:id="rId8"/>
    <p:sldId id="265" r:id="rId9"/>
    <p:sldId id="276" r:id="rId10"/>
    <p:sldId id="277" r:id="rId11"/>
    <p:sldId id="27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5341" autoAdjust="0"/>
  </p:normalViewPr>
  <p:slideViewPr>
    <p:cSldViewPr>
      <p:cViewPr>
        <p:scale>
          <a:sx n="77" d="100"/>
          <a:sy n="77" d="100"/>
        </p:scale>
        <p:origin x="-115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3114A7-8128-4D12-9B52-F93EBA97CAD5}" type="datetimeFigureOut">
              <a:rPr lang="ar-EG" smtClean="0"/>
              <a:pPr/>
              <a:t>08/08/1441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EC5E00B-1ED2-4E50-BCBB-299BD06DA207}" type="slidenum">
              <a:rPr lang="ar-EG" smtClean="0"/>
              <a:pPr/>
              <a:t>‹#›</a:t>
            </a:fld>
            <a:endParaRPr lang="ar-EG"/>
          </a:p>
        </p:txBody>
      </p:sp>
    </p:spTree>
    <p:extLst>
      <p:ext uri="{BB962C8B-B14F-4D97-AF65-F5344CB8AC3E}">
        <p14:creationId xmlns:p14="http://schemas.microsoft.com/office/powerpoint/2010/main" val="2239285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EEC5E00B-1ED2-4E50-BCBB-299BD06DA207}" type="slidenum">
              <a:rPr lang="ar-EG" smtClean="0"/>
              <a:pPr/>
              <a:t>1</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EEC5E00B-1ED2-4E50-BCBB-299BD06DA207}" type="slidenum">
              <a:rPr lang="ar-EG" smtClean="0"/>
              <a:pPr/>
              <a:t>9</a:t>
            </a:fld>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EEC5E00B-1ED2-4E50-BCBB-299BD06DA207}" type="slidenum">
              <a:rPr lang="ar-EG" smtClean="0"/>
              <a:pPr/>
              <a:t>10</a:t>
            </a:fld>
            <a:endParaRPr lang="ar-E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EEC5E00B-1ED2-4E50-BCBB-299BD06DA207}" type="slidenum">
              <a:rPr lang="ar-EG" smtClean="0"/>
              <a:pPr/>
              <a:t>11</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4/1/2020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4/1/2020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4/1/2020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4/1/2020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7010400"/>
          </a:xfrm>
          <a:prstGeom prst="rect">
            <a:avLst/>
          </a:prstGeom>
        </p:spPr>
      </p:pic>
      <p:sp>
        <p:nvSpPr>
          <p:cNvPr id="2" name="Title 1"/>
          <p:cNvSpPr>
            <a:spLocks noGrp="1"/>
          </p:cNvSpPr>
          <p:nvPr>
            <p:ph type="ctrTitle" idx="4294967295"/>
          </p:nvPr>
        </p:nvSpPr>
        <p:spPr>
          <a:xfrm>
            <a:off x="228600" y="3124200"/>
            <a:ext cx="8915400" cy="3505200"/>
          </a:xfrm>
        </p:spPr>
        <p:txBody>
          <a:bodyPr>
            <a:normAutofit fontScale="90000"/>
          </a:bodyPr>
          <a:lstStyle/>
          <a:p>
            <a:pPr algn="ctr">
              <a:defRPr/>
            </a:pPr>
            <a:r>
              <a:rPr lang="ar-EG" sz="4000" dirty="0" smtClean="0">
                <a:solidFill>
                  <a:schemeClr val="tx1"/>
                </a:solidFill>
              </a:rPr>
              <a:t/>
            </a:r>
            <a:br>
              <a:rPr lang="ar-EG" sz="4000" dirty="0" smtClean="0">
                <a:solidFill>
                  <a:schemeClr val="tx1"/>
                </a:solidFill>
              </a:rPr>
            </a:br>
            <a:r>
              <a:rPr lang="ar-EG" sz="4000" dirty="0" smtClean="0">
                <a:solidFill>
                  <a:schemeClr val="tx1"/>
                </a:solidFill>
              </a:rPr>
              <a:t/>
            </a:r>
            <a:br>
              <a:rPr lang="ar-EG" sz="4000" dirty="0" smtClean="0">
                <a:solidFill>
                  <a:schemeClr val="tx1"/>
                </a:solidFill>
              </a:rPr>
            </a:br>
            <a:r>
              <a:rPr lang="ar-EG" sz="4000" b="1" kern="0" spc="50" dirty="0" smtClean="0">
                <a:ln w="11430"/>
                <a:solidFill>
                  <a:prstClr val="black"/>
                </a:solidFill>
                <a:effectLst>
                  <a:outerShdw blurRad="76200" dist="50800" dir="5400000" algn="tl" rotWithShape="0">
                    <a:srgbClr val="000000">
                      <a:alpha val="65000"/>
                    </a:srgbClr>
                  </a:outerShdw>
                </a:effectLst>
                <a:latin typeface="ZWAdobeF" pitchFamily="2" charset="0"/>
              </a:rPr>
              <a:t>تطبيقات إدارة الرياضات المائية</a:t>
            </a:r>
            <a:br>
              <a:rPr lang="ar-EG" sz="4000" b="1" kern="0" spc="50" dirty="0" smtClean="0">
                <a:ln w="11430"/>
                <a:solidFill>
                  <a:prstClr val="black"/>
                </a:solidFill>
                <a:effectLst>
                  <a:outerShdw blurRad="76200" dist="50800" dir="5400000" algn="tl" rotWithShape="0">
                    <a:srgbClr val="000000">
                      <a:alpha val="65000"/>
                    </a:srgbClr>
                  </a:outerShdw>
                </a:effectLst>
                <a:latin typeface="ZWAdobeF" pitchFamily="2" charset="0"/>
              </a:rPr>
            </a:br>
            <a:r>
              <a:rPr lang="en-US" sz="4000" b="1" kern="0" spc="50" dirty="0" smtClean="0">
                <a:ln w="11430"/>
                <a:solidFill>
                  <a:prstClr val="black"/>
                </a:solidFill>
                <a:effectLst>
                  <a:outerShdw blurRad="76200" dist="50800" dir="5400000" algn="tl" rotWithShape="0">
                    <a:srgbClr val="000000">
                      <a:alpha val="65000"/>
                    </a:srgbClr>
                  </a:outerShdw>
                </a:effectLst>
              </a:rPr>
              <a:t/>
            </a:r>
            <a:br>
              <a:rPr lang="en-US" sz="4000" b="1" kern="0" spc="50" dirty="0" smtClean="0">
                <a:ln w="11430"/>
                <a:solidFill>
                  <a:prstClr val="black"/>
                </a:solidFill>
                <a:effectLst>
                  <a:outerShdw blurRad="76200" dist="50800" dir="5400000" algn="tl" rotWithShape="0">
                    <a:srgbClr val="000000">
                      <a:alpha val="65000"/>
                    </a:srgbClr>
                  </a:outerShdw>
                </a:effectLst>
              </a:rPr>
            </a:br>
            <a:r>
              <a:rPr lang="ar-EG" sz="4000" dirty="0" smtClean="0">
                <a:solidFill>
                  <a:schemeClr val="tx1"/>
                </a:solidFill>
              </a:rPr>
              <a:t/>
            </a:r>
            <a:br>
              <a:rPr lang="ar-EG" sz="4000" dirty="0" smtClean="0">
                <a:solidFill>
                  <a:schemeClr val="tx1"/>
                </a:solidFill>
              </a:rPr>
            </a:br>
            <a:r>
              <a:rPr lang="ar-EG" sz="4000" dirty="0" smtClean="0">
                <a:solidFill>
                  <a:schemeClr val="tx1"/>
                </a:solidFill>
              </a:rPr>
              <a:t>إعداد </a:t>
            </a:r>
            <a:br>
              <a:rPr lang="ar-EG" sz="4000" dirty="0" smtClean="0">
                <a:solidFill>
                  <a:schemeClr val="tx1"/>
                </a:solidFill>
              </a:rPr>
            </a:br>
            <a:r>
              <a:rPr lang="ar-EG" sz="4000" dirty="0" smtClean="0">
                <a:solidFill>
                  <a:schemeClr val="tx1"/>
                </a:solidFill>
              </a:rPr>
              <a:t>د/ أحمد محمد عبدالرحمن بدير </a:t>
            </a:r>
            <a:r>
              <a:rPr lang="ar-EG" dirty="0" smtClean="0">
                <a:solidFill>
                  <a:schemeClr val="tx1"/>
                </a:solidFill>
              </a:rPr>
              <a:t/>
            </a:r>
            <a:br>
              <a:rPr lang="ar-EG" dirty="0" smtClean="0">
                <a:solidFill>
                  <a:schemeClr val="tx1"/>
                </a:solidFill>
              </a:rPr>
            </a:br>
            <a:r>
              <a:rPr lang="ar-EG" dirty="0" smtClean="0">
                <a:solidFill>
                  <a:schemeClr val="tx1"/>
                </a:solidFill>
              </a:rPr>
              <a:t/>
            </a:r>
            <a:br>
              <a:rPr lang="ar-EG" dirty="0" smtClean="0">
                <a:solidFill>
                  <a:schemeClr val="tx1"/>
                </a:solidFill>
              </a:rPr>
            </a:br>
            <a:r>
              <a:rPr lang="ar-EG" dirty="0" smtClean="0">
                <a:solidFill>
                  <a:schemeClr val="tx1"/>
                </a:solidFill>
              </a:rPr>
              <a:t/>
            </a:r>
            <a:br>
              <a:rPr lang="ar-EG" dirty="0" smtClean="0">
                <a:solidFill>
                  <a:schemeClr val="tx1"/>
                </a:solidFill>
              </a:rPr>
            </a:br>
            <a:endParaRPr lang="ar-EG" dirty="0">
              <a:solidFill>
                <a:schemeClr val="tx1"/>
              </a:solidFill>
            </a:endParaRPr>
          </a:p>
        </p:txBody>
      </p:sp>
      <p:pic>
        <p:nvPicPr>
          <p:cNvPr id="1027" name="Picture 3" descr="C:\Users\elngar\Desktop\download.jpg"/>
          <p:cNvPicPr>
            <a:picLocks noChangeAspect="1" noChangeArrowheads="1"/>
          </p:cNvPicPr>
          <p:nvPr/>
        </p:nvPicPr>
        <p:blipFill>
          <a:blip r:embed="rId4"/>
          <a:srcRect/>
          <a:stretch>
            <a:fillRect/>
          </a:stretch>
        </p:blipFill>
        <p:spPr bwMode="auto">
          <a:xfrm>
            <a:off x="6096000" y="0"/>
            <a:ext cx="3048000" cy="2286000"/>
          </a:xfrm>
          <a:prstGeom prst="rect">
            <a:avLst/>
          </a:prstGeom>
          <a:noFill/>
        </p:spPr>
      </p:pic>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7315200"/>
          </a:xfrm>
          <a:prstGeom prst="rect">
            <a:avLst/>
          </a:prstGeom>
        </p:spPr>
      </p:pic>
      <p:sp>
        <p:nvSpPr>
          <p:cNvPr id="3" name="Content Placeholder 2"/>
          <p:cNvSpPr>
            <a:spLocks noGrp="1"/>
          </p:cNvSpPr>
          <p:nvPr>
            <p:ph idx="1"/>
          </p:nvPr>
        </p:nvSpPr>
        <p:spPr>
          <a:xfrm>
            <a:off x="457200" y="228600"/>
            <a:ext cx="8229600" cy="6226208"/>
          </a:xfrm>
        </p:spPr>
        <p:txBody>
          <a:bodyPr>
            <a:normAutofit fontScale="70000" lnSpcReduction="20000"/>
          </a:bodyPr>
          <a:lstStyle/>
          <a:p>
            <a:pPr>
              <a:buNone/>
            </a:pPr>
            <a:endParaRPr lang="ar-EG" dirty="0" smtClean="0"/>
          </a:p>
          <a:p>
            <a:endParaRPr lang="ar-EG" dirty="0" smtClean="0">
              <a:solidFill>
                <a:schemeClr val="bg1"/>
              </a:solidFill>
            </a:endParaRPr>
          </a:p>
          <a:p>
            <a:pPr>
              <a:buNone/>
            </a:pPr>
            <a:endParaRPr lang="ar-EG" sz="4000" dirty="0" smtClean="0">
              <a:solidFill>
                <a:schemeClr val="bg1"/>
              </a:solidFill>
            </a:endParaRPr>
          </a:p>
          <a:p>
            <a:pPr>
              <a:buFont typeface="Wingdings" pitchFamily="2" charset="2"/>
              <a:buChar char="§"/>
            </a:pPr>
            <a:r>
              <a:rPr lang="ar-EG" sz="4000" dirty="0" smtClean="0">
                <a:solidFill>
                  <a:schemeClr val="bg1"/>
                </a:solidFill>
              </a:rPr>
              <a:t> كثرة الإجراءات وتعقدها.</a:t>
            </a:r>
            <a:endParaRPr lang="en-US" sz="4000" dirty="0" smtClean="0">
              <a:solidFill>
                <a:schemeClr val="bg1"/>
              </a:solidFill>
            </a:endParaRPr>
          </a:p>
          <a:p>
            <a:pPr>
              <a:buFont typeface="Wingdings" pitchFamily="2" charset="2"/>
              <a:buChar char="§"/>
            </a:pPr>
            <a:r>
              <a:rPr lang="ar-EG" sz="4000" dirty="0" smtClean="0">
                <a:solidFill>
                  <a:schemeClr val="bg1"/>
                </a:solidFill>
              </a:rPr>
              <a:t> تركيز السلطة.</a:t>
            </a:r>
            <a:endParaRPr lang="en-US" sz="4000" dirty="0" smtClean="0">
              <a:solidFill>
                <a:schemeClr val="bg1"/>
              </a:solidFill>
            </a:endParaRPr>
          </a:p>
          <a:p>
            <a:pPr>
              <a:buFont typeface="Wingdings" pitchFamily="2" charset="2"/>
              <a:buChar char="§"/>
            </a:pPr>
            <a:r>
              <a:rPr lang="ar-EG" sz="4000" dirty="0" smtClean="0">
                <a:solidFill>
                  <a:schemeClr val="bg1"/>
                </a:solidFill>
              </a:rPr>
              <a:t> التمسك بحرفية القوانين واللوائح.</a:t>
            </a:r>
            <a:endParaRPr lang="en-US" sz="4000" dirty="0" smtClean="0">
              <a:solidFill>
                <a:schemeClr val="bg1"/>
              </a:solidFill>
            </a:endParaRPr>
          </a:p>
          <a:p>
            <a:pPr>
              <a:buFont typeface="Wingdings" pitchFamily="2" charset="2"/>
              <a:buChar char="§"/>
            </a:pPr>
            <a:r>
              <a:rPr lang="ar-EG" sz="4000" dirty="0" smtClean="0">
                <a:solidFill>
                  <a:schemeClr val="bg1"/>
                </a:solidFill>
              </a:rPr>
              <a:t> الاعتماد علي غير الكفاءات.</a:t>
            </a:r>
            <a:endParaRPr lang="en-US" sz="4000" dirty="0" smtClean="0">
              <a:solidFill>
                <a:schemeClr val="bg1"/>
              </a:solidFill>
            </a:endParaRPr>
          </a:p>
          <a:p>
            <a:pPr>
              <a:buFont typeface="Wingdings" pitchFamily="2" charset="2"/>
              <a:buChar char="§"/>
            </a:pPr>
            <a:r>
              <a:rPr lang="ar-EG" sz="4000" dirty="0" smtClean="0">
                <a:solidFill>
                  <a:schemeClr val="bg1"/>
                </a:solidFill>
              </a:rPr>
              <a:t> عدم تقدير قيمة الوقت.</a:t>
            </a:r>
            <a:endParaRPr lang="en-US" sz="4000" dirty="0" smtClean="0">
              <a:solidFill>
                <a:schemeClr val="bg1"/>
              </a:solidFill>
            </a:endParaRPr>
          </a:p>
          <a:p>
            <a:pPr>
              <a:buFont typeface="Wingdings" pitchFamily="2" charset="2"/>
              <a:buChar char="§"/>
            </a:pPr>
            <a:r>
              <a:rPr lang="ar-EG" sz="4000" dirty="0" smtClean="0">
                <a:solidFill>
                  <a:schemeClr val="bg1"/>
                </a:solidFill>
              </a:rPr>
              <a:t> انخفاض الروح المعنوية.</a:t>
            </a:r>
            <a:endParaRPr lang="en-US" sz="4000" dirty="0" smtClean="0">
              <a:solidFill>
                <a:schemeClr val="bg1"/>
              </a:solidFill>
            </a:endParaRPr>
          </a:p>
          <a:p>
            <a:pPr>
              <a:buFont typeface="Wingdings" pitchFamily="2" charset="2"/>
              <a:buChar char="§"/>
            </a:pPr>
            <a:r>
              <a:rPr lang="ar-EG" sz="4000" dirty="0" smtClean="0">
                <a:solidFill>
                  <a:schemeClr val="bg1"/>
                </a:solidFill>
              </a:rPr>
              <a:t> كثرة العاملين في الأجهزة الإدارية والفنية.</a:t>
            </a:r>
            <a:endParaRPr lang="en-US" sz="4000" dirty="0" smtClean="0">
              <a:solidFill>
                <a:schemeClr val="bg1"/>
              </a:solidFill>
            </a:endParaRPr>
          </a:p>
          <a:p>
            <a:pPr>
              <a:buFont typeface="Wingdings" pitchFamily="2" charset="2"/>
              <a:buChar char="§"/>
            </a:pPr>
            <a:r>
              <a:rPr lang="ar-EG" sz="4000" dirty="0" smtClean="0">
                <a:solidFill>
                  <a:schemeClr val="bg1"/>
                </a:solidFill>
              </a:rPr>
              <a:t> فساد الأخلاق.</a:t>
            </a:r>
            <a:endParaRPr lang="en-US" sz="4000" dirty="0" smtClean="0">
              <a:solidFill>
                <a:schemeClr val="bg1"/>
              </a:solidFill>
            </a:endParaRPr>
          </a:p>
          <a:p>
            <a:pPr>
              <a:buFont typeface="Wingdings" pitchFamily="2" charset="2"/>
              <a:buChar char="§"/>
            </a:pPr>
            <a:r>
              <a:rPr lang="ar-EG" sz="4000" dirty="0" smtClean="0">
                <a:solidFill>
                  <a:schemeClr val="bg1"/>
                </a:solidFill>
              </a:rPr>
              <a:t> عدم الاعتماد علي الأساليب العلمية.</a:t>
            </a:r>
            <a:endParaRPr lang="en-US" sz="4000" dirty="0" smtClean="0">
              <a:solidFill>
                <a:schemeClr val="bg1"/>
              </a:solidFill>
            </a:endParaRPr>
          </a:p>
          <a:p>
            <a:pPr>
              <a:buFont typeface="Wingdings" pitchFamily="2" charset="2"/>
              <a:buChar char="§"/>
            </a:pPr>
            <a:r>
              <a:rPr lang="ar-EG" sz="4000" dirty="0" smtClean="0">
                <a:solidFill>
                  <a:schemeClr val="bg1"/>
                </a:solidFill>
              </a:rPr>
              <a:t> المحاباة والمجاملة.</a:t>
            </a:r>
            <a:endParaRPr lang="en-US" sz="4000" dirty="0" smtClean="0">
              <a:solidFill>
                <a:schemeClr val="bg1"/>
              </a:solidFill>
            </a:endParaRPr>
          </a:p>
          <a:p>
            <a:pPr>
              <a:buFont typeface="Wingdings" pitchFamily="2" charset="2"/>
              <a:buChar char="§"/>
            </a:pPr>
            <a:r>
              <a:rPr lang="ar-EG" sz="4000" dirty="0" smtClean="0">
                <a:solidFill>
                  <a:schemeClr val="bg1"/>
                </a:solidFill>
              </a:rPr>
              <a:t> الإسراف.</a:t>
            </a:r>
            <a:endParaRPr lang="en-US" sz="4000" dirty="0" smtClean="0">
              <a:solidFill>
                <a:schemeClr val="bg1"/>
              </a:solidFill>
            </a:endParaRPr>
          </a:p>
          <a:p>
            <a:endParaRPr lang="ar-EG" sz="4400" dirty="0" smtClean="0"/>
          </a:p>
        </p:txBody>
      </p:sp>
      <p:sp>
        <p:nvSpPr>
          <p:cNvPr id="4" name="Rectangle 3"/>
          <p:cNvSpPr/>
          <p:nvPr/>
        </p:nvSpPr>
        <p:spPr>
          <a:xfrm>
            <a:off x="3786182" y="214290"/>
            <a:ext cx="4786345" cy="1323439"/>
          </a:xfrm>
          <a:prstGeom prst="rect">
            <a:avLst/>
          </a:prstGeom>
        </p:spPr>
        <p:txBody>
          <a:bodyPr wrap="square">
            <a:spAutoFit/>
          </a:bodyPr>
          <a:lstStyle/>
          <a:p>
            <a:pPr algn="r"/>
            <a:endParaRPr lang="en-US" dirty="0" smtClean="0">
              <a:solidFill>
                <a:schemeClr val="bg1"/>
              </a:solidFill>
              <a:latin typeface="Andalus" pitchFamily="18" charset="-78"/>
              <a:cs typeface="Andalus" pitchFamily="18" charset="-78"/>
            </a:endParaRPr>
          </a:p>
          <a:p>
            <a:pPr algn="r"/>
            <a:r>
              <a:rPr lang="en-US" sz="4400" dirty="0" smtClean="0">
                <a:solidFill>
                  <a:schemeClr val="bg1"/>
                </a:solidFill>
                <a:latin typeface="Andalus" pitchFamily="18" charset="-78"/>
                <a:cs typeface="Andalus" pitchFamily="18" charset="-78"/>
              </a:rPr>
              <a:t> </a:t>
            </a:r>
            <a:r>
              <a:rPr lang="ar-EG" sz="4400" dirty="0" smtClean="0">
                <a:solidFill>
                  <a:schemeClr val="bg1"/>
                </a:solidFill>
                <a:latin typeface="Andalus" pitchFamily="18" charset="-78"/>
                <a:cs typeface="Andalus" pitchFamily="18" charset="-78"/>
              </a:rPr>
              <a:t>مظاهر التخلف الادارى</a:t>
            </a:r>
            <a:endParaRPr lang="en-US" sz="4400" dirty="0" smtClean="0">
              <a:solidFill>
                <a:schemeClr val="bg1"/>
              </a:solidFill>
              <a:latin typeface="Andalus" pitchFamily="18" charset="-78"/>
              <a:cs typeface="Andalus" pitchFamily="18" charset="-78"/>
            </a:endParaRPr>
          </a:p>
          <a:p>
            <a:pPr algn="r"/>
            <a:r>
              <a:rPr lang="ar-EG" dirty="0" smtClean="0">
                <a:solidFill>
                  <a:prstClr val="white"/>
                </a:solidFill>
                <a:latin typeface="Andalus" pitchFamily="18" charset="-78"/>
                <a:cs typeface="Andalus" pitchFamily="18" charset="-78"/>
              </a:rPr>
              <a:t>ارى</a:t>
            </a:r>
            <a:endParaRPr lang="en-US" dirty="0">
              <a:solidFill>
                <a:prstClr val="white"/>
              </a:solidFill>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3" name="Content Placeholder 2"/>
          <p:cNvSpPr>
            <a:spLocks noGrp="1"/>
          </p:cNvSpPr>
          <p:nvPr>
            <p:ph idx="1"/>
          </p:nvPr>
        </p:nvSpPr>
        <p:spPr>
          <a:xfrm>
            <a:off x="457200" y="228600"/>
            <a:ext cx="8229600" cy="6226208"/>
          </a:xfrm>
        </p:spPr>
        <p:txBody>
          <a:bodyPr>
            <a:normAutofit/>
          </a:bodyPr>
          <a:lstStyle/>
          <a:p>
            <a:pPr>
              <a:buNone/>
            </a:pPr>
            <a:endParaRPr lang="ar-EG" dirty="0" smtClean="0"/>
          </a:p>
          <a:p>
            <a:endParaRPr lang="ar-EG" dirty="0" smtClean="0"/>
          </a:p>
          <a:p>
            <a:endParaRPr lang="ar-EG" dirty="0" smtClean="0"/>
          </a:p>
          <a:p>
            <a:endParaRPr lang="ar-EG" dirty="0" smtClean="0"/>
          </a:p>
          <a:p>
            <a:endParaRPr lang="ar-EG" dirty="0" smtClean="0"/>
          </a:p>
          <a:p>
            <a:endParaRPr lang="ar-EG" sz="4400" dirty="0" smtClean="0"/>
          </a:p>
          <a:p>
            <a:pPr>
              <a:buNone/>
            </a:pPr>
            <a:endParaRPr lang="ar-EG" sz="4400" dirty="0" smtClean="0"/>
          </a:p>
        </p:txBody>
      </p:sp>
      <p:sp>
        <p:nvSpPr>
          <p:cNvPr id="4" name="Rectangle 3"/>
          <p:cNvSpPr/>
          <p:nvPr/>
        </p:nvSpPr>
        <p:spPr>
          <a:xfrm>
            <a:off x="571472" y="1928802"/>
            <a:ext cx="7858180" cy="3785652"/>
          </a:xfrm>
          <a:prstGeom prst="rect">
            <a:avLst/>
          </a:prstGeom>
        </p:spPr>
        <p:txBody>
          <a:bodyPr wrap="square">
            <a:spAutoFit/>
          </a:bodyPr>
          <a:lstStyle/>
          <a:p>
            <a:endParaRPr lang="ar-EG" dirty="0" smtClean="0"/>
          </a:p>
          <a:p>
            <a:pPr marL="64008" indent="0" algn="ctr">
              <a:buNone/>
            </a:pPr>
            <a:endParaRPr lang="en-US" b="1" dirty="0" smtClean="0">
              <a:solidFill>
                <a:schemeClr val="bg1"/>
              </a:solidFill>
            </a:endParaRPr>
          </a:p>
          <a:p>
            <a:pPr marL="64008" indent="0" algn="ctr">
              <a:buNone/>
            </a:pPr>
            <a:endParaRPr lang="en-US" b="1" dirty="0" smtClean="0">
              <a:solidFill>
                <a:schemeClr val="bg1"/>
              </a:solidFill>
            </a:endParaRPr>
          </a:p>
          <a:p>
            <a:pPr marL="64008" indent="0" algn="ctr">
              <a:buNone/>
            </a:pPr>
            <a:endParaRPr lang="en-US" b="1" dirty="0" smtClean="0">
              <a:solidFill>
                <a:schemeClr val="bg1"/>
              </a:solidFill>
            </a:endParaRPr>
          </a:p>
          <a:p>
            <a:pPr marL="64008" indent="0" algn="ctr">
              <a:buNone/>
            </a:pPr>
            <a:endParaRPr lang="en-US" b="1" dirty="0" smtClean="0">
              <a:solidFill>
                <a:schemeClr val="bg1"/>
              </a:solidFill>
            </a:endParaRPr>
          </a:p>
          <a:p>
            <a:pPr marL="64008" indent="0" algn="ctr">
              <a:buNone/>
            </a:pPr>
            <a:endParaRPr lang="en-US" b="1" dirty="0" smtClean="0">
              <a:solidFill>
                <a:schemeClr val="bg1"/>
              </a:solidFill>
            </a:endParaRPr>
          </a:p>
          <a:p>
            <a:pPr marL="64008" indent="0" algn="ctr">
              <a:buNone/>
            </a:pPr>
            <a:endParaRPr lang="en-US" b="1" dirty="0" smtClean="0">
              <a:solidFill>
                <a:schemeClr val="bg1"/>
              </a:solidFill>
            </a:endParaRPr>
          </a:p>
          <a:p>
            <a:pPr marL="64008" indent="0" algn="ctr">
              <a:buNone/>
            </a:pPr>
            <a:endParaRPr lang="en-US" b="1" dirty="0" smtClean="0">
              <a:solidFill>
                <a:schemeClr val="bg1"/>
              </a:solidFill>
            </a:endParaRPr>
          </a:p>
          <a:p>
            <a:pPr marL="64008" indent="0" algn="ctr">
              <a:buNone/>
            </a:pPr>
            <a:r>
              <a:rPr lang="ar-EG" sz="3200" b="1" dirty="0" smtClean="0">
                <a:solidFill>
                  <a:schemeClr val="bg1"/>
                </a:solidFill>
              </a:rPr>
              <a:t>المادة العلمية تحت مسؤلية أستاذ المقرر ودون أدنى مسؤلية علي الكلية أو الجامعة </a:t>
            </a:r>
            <a:endParaRPr lang="ar-EG" sz="3200"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86600"/>
          </a:xfrm>
          <a:prstGeom prst="rect">
            <a:avLst/>
          </a:prstGeom>
        </p:spPr>
      </p:pic>
      <p:sp>
        <p:nvSpPr>
          <p:cNvPr id="3" name="Content Placeholder 2"/>
          <p:cNvSpPr>
            <a:spLocks noGrp="1"/>
          </p:cNvSpPr>
          <p:nvPr>
            <p:ph idx="1"/>
          </p:nvPr>
        </p:nvSpPr>
        <p:spPr>
          <a:xfrm>
            <a:off x="457200" y="838200"/>
            <a:ext cx="8229600" cy="5334000"/>
          </a:xfrm>
        </p:spPr>
        <p:txBody>
          <a:bodyPr>
            <a:normAutofit/>
          </a:bodyPr>
          <a:lstStyle/>
          <a:p>
            <a:pPr algn="just"/>
            <a:endParaRPr lang="ar-EG" sz="2400" dirty="0" smtClean="0">
              <a:solidFill>
                <a:srgbClr val="FF0000"/>
              </a:solidFill>
              <a:latin typeface="Times New Roman" pitchFamily="18" charset="0"/>
              <a:cs typeface="Times New Roman" pitchFamily="18" charset="0"/>
            </a:endParaRPr>
          </a:p>
          <a:p>
            <a:pPr algn="just"/>
            <a:endParaRPr lang="ar-EG" sz="2400" dirty="0" smtClean="0">
              <a:solidFill>
                <a:schemeClr val="bg1">
                  <a:lumMod val="95000"/>
                  <a:lumOff val="5000"/>
                </a:schemeClr>
              </a:solidFill>
              <a:latin typeface="Times New Roman" pitchFamily="18" charset="0"/>
              <a:cs typeface="Times New Roman" pitchFamily="18" charset="0"/>
            </a:endParaRPr>
          </a:p>
          <a:p>
            <a:pPr algn="just"/>
            <a:endParaRPr lang="ar-EG" sz="2400" dirty="0">
              <a:solidFill>
                <a:schemeClr val="bg1">
                  <a:lumMod val="95000"/>
                  <a:lumOff val="5000"/>
                </a:schemeClr>
              </a:solidFill>
              <a:latin typeface="Times New Roman" pitchFamily="18" charset="0"/>
              <a:cs typeface="Times New Roman" pitchFamily="18" charset="0"/>
            </a:endParaRPr>
          </a:p>
        </p:txBody>
      </p:sp>
      <p:pic>
        <p:nvPicPr>
          <p:cNvPr id="9" name="Picture 13" descr="C:\Documents and Settings\Administrator\Desktop\New Folder (3)\Untitled-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6220"/>
            <a:ext cx="32004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1668" y="1823230"/>
            <a:ext cx="3087533" cy="2672570"/>
          </a:xfrm>
          <a:prstGeom prst="rect">
            <a:avLst/>
          </a:prstGeom>
        </p:spPr>
      </p:pic>
      <p:pic>
        <p:nvPicPr>
          <p:cNvPr id="11" name="Picture 12" descr="C:\Documents and Settings\Administrator\Desktop\i_icon_mini_login.gif">
            <a:hlinkClick r:id="" action="ppaction://hlinkshowjump?jump=nextslide"/>
            <a:hlinkHover r:id="" action="ppaction://noaction" highlightClick="1"/>
          </p:cNvPr>
          <p:cNvPicPr>
            <a:picLocks noChangeAspect="1" noChangeArrowheads="1"/>
          </p:cNvPicPr>
          <p:nvPr/>
        </p:nvPicPr>
        <p:blipFill>
          <a:blip r:embed="rId5">
            <a:lum contrast="40000"/>
            <a:extLst>
              <a:ext uri="{28A0092B-C50C-407E-A947-70E740481C1C}">
                <a14:useLocalDpi xmlns:a14="http://schemas.microsoft.com/office/drawing/2010/main" val="0"/>
              </a:ext>
            </a:extLst>
          </a:blip>
          <a:srcRect/>
          <a:stretch>
            <a:fillRect/>
          </a:stretch>
        </p:blipFill>
        <p:spPr bwMode="auto">
          <a:xfrm>
            <a:off x="6381033" y="5562601"/>
            <a:ext cx="1828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127628" cy="6102350"/>
          </a:xfrm>
          <a:prstGeom prst="rect">
            <a:avLst/>
          </a:prstGeom>
          <a:solidFill>
            <a:schemeClr val="accent3">
              <a:lumMod val="60000"/>
              <a:lumOff val="40000"/>
            </a:schemeClr>
          </a:solidFill>
          <a:ln>
            <a:solidFill>
              <a:schemeClr val="accent5">
                <a:lumMod val="60000"/>
                <a:lumOff val="40000"/>
              </a:schemeClr>
            </a:solidFill>
          </a:ln>
          <a:effectLs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par>
                                <p:cTn id="18" presetID="2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467600"/>
          </a:xfrm>
          <a:prstGeom prst="rect">
            <a:avLst/>
          </a:prstGeom>
        </p:spPr>
      </p:pic>
      <p:sp>
        <p:nvSpPr>
          <p:cNvPr id="2" name="Title 1"/>
          <p:cNvSpPr>
            <a:spLocks noGrp="1"/>
          </p:cNvSpPr>
          <p:nvPr>
            <p:ph type="title"/>
          </p:nvPr>
        </p:nvSpPr>
        <p:spPr>
          <a:xfrm>
            <a:off x="457200" y="152400"/>
            <a:ext cx="8229600" cy="609600"/>
          </a:xfrm>
        </p:spPr>
        <p:txBody>
          <a:bodyPr>
            <a:noAutofit/>
          </a:bodyPr>
          <a:lstStyle/>
          <a:p>
            <a:pPr algn="r"/>
            <a:r>
              <a:rPr lang="ar-EG" sz="3200" b="1" dirty="0" smtClean="0">
                <a:latin typeface="Andalus" pitchFamily="18" charset="-78"/>
                <a:cs typeface="Andalus" pitchFamily="18" charset="-78"/>
              </a:rPr>
              <a:t>موضوع المحاضرة</a:t>
            </a:r>
            <a:endParaRPr lang="en-US" sz="3200" b="1" dirty="0"/>
          </a:p>
        </p:txBody>
      </p:sp>
      <p:sp>
        <p:nvSpPr>
          <p:cNvPr id="3" name="Content Placeholder 2"/>
          <p:cNvSpPr>
            <a:spLocks noGrp="1"/>
          </p:cNvSpPr>
          <p:nvPr>
            <p:ph idx="1"/>
          </p:nvPr>
        </p:nvSpPr>
        <p:spPr>
          <a:xfrm>
            <a:off x="0" y="1066800"/>
            <a:ext cx="8991600" cy="5791200"/>
          </a:xfrm>
        </p:spPr>
        <p:txBody>
          <a:bodyPr>
            <a:noAutofit/>
          </a:bodyPr>
          <a:lstStyle/>
          <a:p>
            <a:pPr algn="just"/>
            <a:endParaRPr lang="ar-EG" sz="2400" b="1" dirty="0" smtClean="0">
              <a:solidFill>
                <a:schemeClr val="bg1">
                  <a:lumMod val="95000"/>
                  <a:lumOff val="5000"/>
                </a:schemeClr>
              </a:solidFill>
              <a:latin typeface="Times New Roman" pitchFamily="18" charset="0"/>
              <a:cs typeface="Times New Roman" pitchFamily="18" charset="0"/>
            </a:endParaRPr>
          </a:p>
          <a:p>
            <a:pPr marL="578358" indent="-514350">
              <a:buNone/>
            </a:pPr>
            <a:r>
              <a:rPr lang="ar-EG" sz="3200" b="1" dirty="0" smtClean="0">
                <a:solidFill>
                  <a:schemeClr val="bg1">
                    <a:lumMod val="95000"/>
                    <a:lumOff val="5000"/>
                  </a:schemeClr>
                </a:solidFill>
                <a:latin typeface="Times New Roman" pitchFamily="18" charset="0"/>
                <a:cs typeface="Times New Roman" pitchFamily="18" charset="0"/>
              </a:rPr>
              <a:t>الامراض الوظيفية فى الادارة </a:t>
            </a:r>
          </a:p>
          <a:p>
            <a:pPr marL="578358" indent="-514350" algn="just">
              <a:buNone/>
            </a:pPr>
            <a:r>
              <a:rPr lang="ar-EG" sz="2400" dirty="0" smtClean="0">
                <a:solidFill>
                  <a:schemeClr val="bg1">
                    <a:lumMod val="95000"/>
                    <a:lumOff val="5000"/>
                  </a:schemeClr>
                </a:solidFill>
                <a:latin typeface="Times New Roman" pitchFamily="18" charset="0"/>
                <a:cs typeface="Times New Roman" pitchFamily="18" charset="0"/>
              </a:rPr>
              <a:t>                     </a:t>
            </a:r>
            <a:endParaRPr lang="ar-EG" sz="2400" dirty="0">
              <a:solidFill>
                <a:schemeClr val="bg1">
                  <a:lumMod val="95000"/>
                  <a:lumOff val="5000"/>
                </a:schemeClr>
              </a:solidFill>
              <a:latin typeface="Times New Roman" pitchFamily="18" charset="0"/>
              <a:cs typeface="Times New Roman" pitchFamily="18" charset="0"/>
            </a:endParaRPr>
          </a:p>
        </p:txBody>
      </p:sp>
      <p:sp>
        <p:nvSpPr>
          <p:cNvPr id="5" name="Down Arrow 4"/>
          <p:cNvSpPr/>
          <p:nvPr/>
        </p:nvSpPr>
        <p:spPr>
          <a:xfrm>
            <a:off x="7358082" y="242886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ectangle 5"/>
          <p:cNvSpPr/>
          <p:nvPr/>
        </p:nvSpPr>
        <p:spPr>
          <a:xfrm>
            <a:off x="3643306" y="3714752"/>
            <a:ext cx="4572000" cy="2031325"/>
          </a:xfrm>
          <a:prstGeom prst="rect">
            <a:avLst/>
          </a:prstGeom>
        </p:spPr>
        <p:txBody>
          <a:bodyPr>
            <a:spAutoFit/>
          </a:bodyPr>
          <a:lstStyle/>
          <a:p>
            <a:pPr lvl="0" algn="r" rtl="1"/>
            <a:r>
              <a:rPr lang="ar-EG" b="1" dirty="0" smtClean="0"/>
              <a:t>النفاق الإداري</a:t>
            </a:r>
          </a:p>
          <a:p>
            <a:pPr lvl="0" algn="r" rtl="1"/>
            <a:endParaRPr lang="en-US" dirty="0" smtClean="0"/>
          </a:p>
          <a:p>
            <a:pPr lvl="0" algn="r" rtl="1"/>
            <a:r>
              <a:rPr lang="ar-EG" b="1" dirty="0" smtClean="0">
                <a:solidFill>
                  <a:schemeClr val="bg1"/>
                </a:solidFill>
              </a:rPr>
              <a:t>التخلف الإداري   </a:t>
            </a:r>
          </a:p>
          <a:p>
            <a:pPr lvl="0" algn="r" rtl="1"/>
            <a:endParaRPr lang="en-US" dirty="0" smtClean="0"/>
          </a:p>
          <a:p>
            <a:pPr lvl="0" algn="r" rtl="1"/>
            <a:r>
              <a:rPr lang="ar-EG" b="1" dirty="0" smtClean="0"/>
              <a:t>البيروقراطية الإدارية</a:t>
            </a:r>
          </a:p>
          <a:p>
            <a:pPr lvl="0" algn="r" rtl="1"/>
            <a:endParaRPr lang="en-US" dirty="0" smtClean="0"/>
          </a:p>
          <a:p>
            <a:pPr lvl="0" algn="r" rtl="1"/>
            <a:r>
              <a:rPr lang="ar-EG" b="1" dirty="0" smtClean="0"/>
              <a:t>الانحراف الإداري</a:t>
            </a:r>
            <a:endParaRPr lang="en-US" dirty="0" smtClean="0"/>
          </a:p>
        </p:txBody>
      </p:sp>
      <p:sp>
        <p:nvSpPr>
          <p:cNvPr id="7" name="Right Arrow 6"/>
          <p:cNvSpPr/>
          <p:nvPr/>
        </p:nvSpPr>
        <p:spPr>
          <a:xfrm>
            <a:off x="5143504" y="4286256"/>
            <a:ext cx="97840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EG"/>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0"/>
            <a:ext cx="8229600" cy="685800"/>
          </a:xfrm>
        </p:spPr>
        <p:txBody>
          <a:bodyPr>
            <a:noAutofit/>
          </a:bodyPr>
          <a:lstStyle/>
          <a:p>
            <a:pPr algn="r"/>
            <a:r>
              <a:rPr lang="ar-EG" sz="2800" dirty="0" smtClean="0">
                <a:solidFill>
                  <a:prstClr val="white"/>
                </a:solidFill>
                <a:latin typeface="Andalus" pitchFamily="18" charset="-78"/>
                <a:cs typeface="Andalus" pitchFamily="18" charset="-78"/>
              </a:rPr>
              <a:t> </a:t>
            </a:r>
            <a:r>
              <a:rPr lang="ar-EG" sz="2800" b="1" dirty="0" smtClean="0">
                <a:solidFill>
                  <a:schemeClr val="bg1"/>
                </a:solidFill>
              </a:rPr>
              <a:t>التخلف الإداري :</a:t>
            </a:r>
            <a:endParaRPr lang="en-US" sz="2800" dirty="0" smtClean="0">
              <a:solidFill>
                <a:schemeClr val="bg1"/>
              </a:solidFill>
            </a:endParaRPr>
          </a:p>
        </p:txBody>
      </p:sp>
      <p:sp>
        <p:nvSpPr>
          <p:cNvPr id="3" name="Content Placeholder 2"/>
          <p:cNvSpPr>
            <a:spLocks noGrp="1"/>
          </p:cNvSpPr>
          <p:nvPr>
            <p:ph idx="1"/>
          </p:nvPr>
        </p:nvSpPr>
        <p:spPr>
          <a:xfrm>
            <a:off x="457200" y="762000"/>
            <a:ext cx="8229600" cy="5692808"/>
          </a:xfrm>
        </p:spPr>
        <p:txBody>
          <a:bodyPr>
            <a:noAutofit/>
          </a:bodyPr>
          <a:lstStyle/>
          <a:p>
            <a:endParaRPr lang="ar-EG" sz="2000" dirty="0" smtClean="0">
              <a:solidFill>
                <a:schemeClr val="bg1"/>
              </a:solidFill>
            </a:endParaRPr>
          </a:p>
          <a:p>
            <a:endParaRPr lang="ar-EG" sz="2000" dirty="0" smtClean="0">
              <a:solidFill>
                <a:schemeClr val="bg1"/>
              </a:solidFill>
            </a:endParaRPr>
          </a:p>
          <a:p>
            <a:endParaRPr lang="ar-EG" sz="2000" dirty="0" smtClean="0">
              <a:solidFill>
                <a:schemeClr val="bg1"/>
              </a:solidFill>
            </a:endParaRPr>
          </a:p>
          <a:p>
            <a:endParaRPr lang="ar-EG" sz="2000" dirty="0" smtClean="0">
              <a:solidFill>
                <a:schemeClr val="bg1"/>
              </a:solidFill>
            </a:endParaRPr>
          </a:p>
          <a:p>
            <a:endParaRPr lang="ar-EG" sz="2000" dirty="0" smtClean="0">
              <a:solidFill>
                <a:schemeClr val="bg1"/>
              </a:solidFill>
            </a:endParaRPr>
          </a:p>
          <a:p>
            <a:r>
              <a:rPr lang="ar-EG" sz="2000" b="1" dirty="0" smtClean="0">
                <a:solidFill>
                  <a:schemeClr val="bg1"/>
                </a:solidFill>
              </a:rPr>
              <a:t>تعريف التخلف الإداري :</a:t>
            </a:r>
            <a:endParaRPr lang="en-US" sz="2000" dirty="0" smtClean="0">
              <a:solidFill>
                <a:schemeClr val="bg1"/>
              </a:solidFill>
            </a:endParaRPr>
          </a:p>
          <a:p>
            <a:r>
              <a:rPr lang="ar-EG" sz="2000" dirty="0" smtClean="0">
                <a:solidFill>
                  <a:schemeClr val="bg1"/>
                </a:solidFill>
              </a:rPr>
              <a:t>	التخلف الإداري هو عدم قدرة الإدارة علي ترجمة الأهداف إلي سياسات ثم تخطيط هذه السياسات من خلال وظيفة التخطيط وصبها في برامج محددة ثم وضع هذه البرامج موضع التنفيذ من أجل مواجهة مشاكل الهيئة ومن أجل الوفاء بالإلتزامات ، وتحقيق التطور والتقدم محل التخلف والإرتقاء بالمستوي مكان ضعف المستوي.</a:t>
            </a:r>
          </a:p>
          <a:p>
            <a:pPr marL="578358" lvl="0" indent="-514350" algn="just">
              <a:buNone/>
            </a:pPr>
            <a:endParaRPr lang="ar-EG" sz="2000" dirty="0">
              <a:solidFill>
                <a:schemeClr val="bg1">
                  <a:lumMod val="95000"/>
                  <a:lumOff val="5000"/>
                </a:schemeClr>
              </a:solidFill>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1219200"/>
            <a:ext cx="9144000" cy="5638800"/>
          </a:xfrm>
        </p:spPr>
        <p:txBody>
          <a:bodyPr>
            <a:normAutofit/>
          </a:bodyPr>
          <a:lstStyle/>
          <a:p>
            <a:pPr marL="578358" indent="-514350">
              <a:buNone/>
            </a:pPr>
            <a:endParaRPr lang="en-US" dirty="0" smtClean="0"/>
          </a:p>
          <a:p>
            <a:pPr marL="578358" lvl="0" indent="-514350">
              <a:buNone/>
            </a:pPr>
            <a:endParaRPr lang="ar-EG" dirty="0"/>
          </a:p>
        </p:txBody>
      </p:sp>
      <p:pic>
        <p:nvPicPr>
          <p:cNvPr id="6" name="Picture 2" descr="C:\Users\TOSHIBA\Desktop\صور نت عن الامراض الوظيفية\images (4).jpeg"/>
          <p:cNvPicPr>
            <a:picLocks noChangeAspect="1" noChangeArrowheads="1"/>
          </p:cNvPicPr>
          <p:nvPr/>
        </p:nvPicPr>
        <p:blipFill>
          <a:blip r:embed="rId3"/>
          <a:srcRect/>
          <a:stretch>
            <a:fillRect/>
          </a:stretch>
        </p:blipFill>
        <p:spPr bwMode="auto">
          <a:xfrm>
            <a:off x="2857488" y="2428868"/>
            <a:ext cx="4572000" cy="2333625"/>
          </a:xfrm>
          <a:prstGeom prst="rect">
            <a:avLst/>
          </a:prstGeom>
          <a:noFill/>
        </p:spPr>
      </p:pic>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533400" y="152400"/>
            <a:ext cx="8229600" cy="762000"/>
          </a:xfrm>
        </p:spPr>
        <p:txBody>
          <a:bodyPr>
            <a:normAutofit fontScale="90000"/>
          </a:bodyPr>
          <a:lstStyle/>
          <a:p>
            <a:pPr algn="r"/>
            <a:r>
              <a:rPr lang="ar-EG" sz="2800" dirty="0" smtClean="0">
                <a:solidFill>
                  <a:schemeClr val="bg1"/>
                </a:solidFill>
              </a:rPr>
              <a:t> </a:t>
            </a:r>
            <a:br>
              <a:rPr lang="ar-EG" sz="2800" dirty="0" smtClean="0">
                <a:solidFill>
                  <a:schemeClr val="bg1"/>
                </a:solidFill>
              </a:rPr>
            </a:br>
            <a:r>
              <a:rPr lang="ar-EG" sz="3200" b="1" dirty="0" smtClean="0">
                <a:solidFill>
                  <a:schemeClr val="bg1"/>
                </a:solidFill>
              </a:rPr>
              <a:t>عوامل التخلف الإداري :</a:t>
            </a:r>
            <a:r>
              <a:rPr lang="en-US" sz="3200" dirty="0" smtClean="0">
                <a:solidFill>
                  <a:schemeClr val="bg1"/>
                </a:solidFill>
              </a:rPr>
              <a:t/>
            </a:r>
            <a:br>
              <a:rPr lang="en-US" sz="3200" dirty="0" smtClean="0">
                <a:solidFill>
                  <a:schemeClr val="bg1"/>
                </a:solidFill>
              </a:rPr>
            </a:br>
            <a:endParaRPr lang="en-US" sz="32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0" y="990600"/>
            <a:ext cx="9144000" cy="5867400"/>
          </a:xfrm>
        </p:spPr>
        <p:txBody>
          <a:bodyPr>
            <a:normAutofit/>
          </a:bodyPr>
          <a:lstStyle/>
          <a:p>
            <a:pPr marL="0" lvl="8">
              <a:lnSpc>
                <a:spcPct val="150000"/>
              </a:lnSpc>
              <a:buNone/>
            </a:pPr>
            <a:r>
              <a:rPr lang="ar-EG" sz="2800" b="1" dirty="0" smtClean="0">
                <a:solidFill>
                  <a:prstClr val="white"/>
                </a:solidFill>
              </a:rPr>
              <a:t>نفاق</a:t>
            </a:r>
          </a:p>
          <a:p>
            <a:pPr marL="0" lvl="8">
              <a:lnSpc>
                <a:spcPct val="150000"/>
              </a:lnSpc>
              <a:buNone/>
            </a:pPr>
            <a:endParaRPr lang="ar-EG" sz="2800" b="1" dirty="0" smtClean="0">
              <a:solidFill>
                <a:prstClr val="white"/>
              </a:solidFill>
            </a:endParaRPr>
          </a:p>
          <a:p>
            <a:pPr marL="0" lvl="8">
              <a:lnSpc>
                <a:spcPct val="150000"/>
              </a:lnSpc>
              <a:buNone/>
            </a:pPr>
            <a:endParaRPr lang="ar-EG" sz="2800" b="1" dirty="0" smtClean="0">
              <a:solidFill>
                <a:schemeClr val="bg1"/>
              </a:solidFill>
            </a:endParaRPr>
          </a:p>
          <a:p>
            <a:r>
              <a:rPr lang="ar-EG" sz="2800" b="1" dirty="0" smtClean="0">
                <a:solidFill>
                  <a:schemeClr val="bg1"/>
                </a:solidFill>
              </a:rPr>
              <a:t>أثار الحروب والاستعمار الطويل </a:t>
            </a:r>
            <a:endParaRPr lang="en-US" sz="2800" dirty="0" smtClean="0">
              <a:solidFill>
                <a:schemeClr val="bg1"/>
              </a:solidFill>
            </a:endParaRPr>
          </a:p>
          <a:p>
            <a:r>
              <a:rPr lang="ar-EG" sz="2800" b="1" dirty="0" smtClean="0">
                <a:solidFill>
                  <a:schemeClr val="bg1"/>
                </a:solidFill>
              </a:rPr>
              <a:t>تخلف اللوائح والقوانين المطبقة</a:t>
            </a:r>
            <a:endParaRPr lang="en-US" sz="2800" dirty="0" smtClean="0">
              <a:solidFill>
                <a:schemeClr val="bg1"/>
              </a:solidFill>
            </a:endParaRPr>
          </a:p>
          <a:p>
            <a:r>
              <a:rPr lang="ar-EG" sz="2800" b="1" dirty="0" smtClean="0">
                <a:solidFill>
                  <a:schemeClr val="bg1"/>
                </a:solidFill>
              </a:rPr>
              <a:t>التخلف الاجتماعي والاقتصادي</a:t>
            </a:r>
            <a:endParaRPr lang="en-US" sz="2800" dirty="0" smtClean="0">
              <a:solidFill>
                <a:schemeClr val="bg1"/>
              </a:solidFill>
            </a:endParaRPr>
          </a:p>
          <a:p>
            <a:pPr>
              <a:lnSpc>
                <a:spcPct val="150000"/>
              </a:lnSpc>
            </a:pPr>
            <a:endParaRPr lang="ar-EG" sz="2800" dirty="0" smtClean="0">
              <a:solidFill>
                <a:prstClr val="white"/>
              </a:solidFill>
            </a:endParaRPr>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990600"/>
            <a:ext cx="8991600" cy="5867400"/>
          </a:xfrm>
        </p:spPr>
        <p:txBody>
          <a:bodyPr>
            <a:noAutofit/>
          </a:bodyPr>
          <a:lstStyle/>
          <a:p>
            <a:pPr algn="just">
              <a:buNone/>
            </a:pPr>
            <a:endParaRPr lang="ar-EG" sz="2400" dirty="0" smtClean="0">
              <a:solidFill>
                <a:schemeClr val="bg1"/>
              </a:solidFill>
              <a:latin typeface="Times New Roman" pitchFamily="18" charset="0"/>
              <a:cs typeface="Times New Roman" pitchFamily="18" charset="0"/>
            </a:endParaRPr>
          </a:p>
          <a:p>
            <a:pPr algn="just">
              <a:buNone/>
            </a:pPr>
            <a:endParaRPr lang="ar-EG" sz="2400" dirty="0" smtClean="0">
              <a:solidFill>
                <a:schemeClr val="bg1"/>
              </a:solidFill>
              <a:latin typeface="Times New Roman" pitchFamily="18" charset="0"/>
              <a:cs typeface="Times New Roman" pitchFamily="18" charset="0"/>
            </a:endParaRPr>
          </a:p>
          <a:p>
            <a:pPr algn="just">
              <a:buNone/>
            </a:pPr>
            <a:endParaRPr lang="en-US" sz="2400" dirty="0" smtClean="0">
              <a:solidFill>
                <a:schemeClr val="bg1"/>
              </a:solidFill>
              <a:latin typeface="Times New Roman" pitchFamily="18" charset="0"/>
              <a:cs typeface="Times New Roman" pitchFamily="18" charset="0"/>
            </a:endParaRPr>
          </a:p>
          <a:p>
            <a:r>
              <a:rPr lang="ar-EG" sz="2400" b="1" dirty="0" smtClean="0">
                <a:solidFill>
                  <a:schemeClr val="bg1"/>
                </a:solidFill>
              </a:rPr>
              <a:t>أثار الحروب والاستعمار الطويل :</a:t>
            </a:r>
            <a:endParaRPr lang="en-US" sz="2400" dirty="0" smtClean="0">
              <a:solidFill>
                <a:schemeClr val="bg1"/>
              </a:solidFill>
            </a:endParaRPr>
          </a:p>
          <a:p>
            <a:r>
              <a:rPr lang="ar-EG" sz="2400" dirty="0" smtClean="0">
                <a:solidFill>
                  <a:schemeClr val="bg1"/>
                </a:solidFill>
              </a:rPr>
              <a:t>	لقد عانت العديد من الدول النامية من الآثار السيئة للإستعمار الأجنبي والحروب الطويلة والتي انعكست علي الأجهزة الإدارية لهذه الدول ، فقد عمدت الدول الاستعمارية إلي تشييد الأجهزة الإدارية بالدول المستعمرة علي نحو يخدم أهدافها ومصالحها ، وبعد حصول الدول النامية علي إستقلالها ارتبطت أجهزتها الإدارية بالأنظمة الإدارية للدول المستعمرة التي وضعت قوانين ودستوراً لا زال سارياً حتي الآن في معظم الدول. </a:t>
            </a:r>
            <a:endParaRPr lang="en-US" sz="2400" dirty="0" smtClean="0">
              <a:solidFill>
                <a:schemeClr val="bg1"/>
              </a:solidFill>
            </a:endParaRPr>
          </a:p>
          <a:p>
            <a:r>
              <a:rPr lang="ar-EG" sz="2400" dirty="0" smtClean="0"/>
              <a:t>	</a:t>
            </a:r>
            <a:endParaRPr lang="en-US" sz="2400" dirty="0" smtClean="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914400"/>
            <a:ext cx="9144000" cy="5943600"/>
          </a:xfrm>
        </p:spPr>
        <p:txBody>
          <a:bodyPr>
            <a:normAutofit/>
          </a:bodyPr>
          <a:lstStyle/>
          <a:p>
            <a:pPr>
              <a:buFont typeface="Wingdings" pitchFamily="2" charset="2"/>
              <a:buChar char="ü"/>
            </a:pPr>
            <a:endParaRPr lang="ar-EG" sz="3200" b="1" dirty="0" smtClean="0">
              <a:solidFill>
                <a:schemeClr val="bg1"/>
              </a:solidFill>
            </a:endParaRPr>
          </a:p>
          <a:p>
            <a:pPr>
              <a:buFont typeface="Wingdings" pitchFamily="2" charset="2"/>
              <a:buChar char="ü"/>
            </a:pPr>
            <a:endParaRPr lang="ar-EG" sz="3200" b="1" dirty="0" smtClean="0">
              <a:solidFill>
                <a:schemeClr val="bg1"/>
              </a:solidFill>
            </a:endParaRPr>
          </a:p>
          <a:p>
            <a:pPr>
              <a:buFont typeface="Wingdings" pitchFamily="2" charset="2"/>
              <a:buChar char="ü"/>
            </a:pPr>
            <a:endParaRPr lang="ar-EG" sz="3200" b="1" dirty="0" smtClean="0">
              <a:solidFill>
                <a:schemeClr val="bg1"/>
              </a:solidFill>
            </a:endParaRPr>
          </a:p>
          <a:p>
            <a:r>
              <a:rPr lang="ar-EG" sz="3200" b="1" dirty="0" smtClean="0">
                <a:solidFill>
                  <a:schemeClr val="bg1"/>
                </a:solidFill>
              </a:rPr>
              <a:t>تخلف اللوائح والقوانين المطبقة:</a:t>
            </a:r>
            <a:endParaRPr lang="en-US" sz="3200" dirty="0" smtClean="0">
              <a:solidFill>
                <a:schemeClr val="bg1"/>
              </a:solidFill>
            </a:endParaRPr>
          </a:p>
          <a:p>
            <a:r>
              <a:rPr lang="ar-EG" sz="3200" dirty="0" smtClean="0">
                <a:solidFill>
                  <a:schemeClr val="bg1"/>
                </a:solidFill>
              </a:rPr>
              <a:t>	يلاحظ أن القوانين واللوائح المنظمة للهيئات الشبابية وضعت منذ فترة زمنية طويلة بحيث لم تعد تتماشي مع متطلبات الحياة الرياضية الحديثة ولا تتناسب مع الدور الذي تضطلع به الإدارة في الهيئات الشبابية والرياضية وهذا ترتب عليه أن استمت هذه الإدارات بالجمود وكثرة التعقيدات وتم تفصيلها وحشوها بالكثير من الاستثناءات</a:t>
            </a:r>
            <a:endParaRPr lang="en-US" sz="3200" dirty="0" smtClean="0">
              <a:solidFill>
                <a:schemeClr val="bg1"/>
              </a:solidFill>
            </a:endParaRPr>
          </a:p>
          <a:p>
            <a:pPr algn="just"/>
            <a:endParaRPr lang="ar-EG" dirty="0">
              <a:solidFill>
                <a:schemeClr val="bg1">
                  <a:lumMod val="95000"/>
                  <a:lumOff val="5000"/>
                </a:schemeClr>
              </a:solidFill>
              <a:latin typeface="Times New Roman" pitchFamily="18" charset="0"/>
              <a:cs typeface="Times New Roman" pitchFamily="18" charset="0"/>
            </a:endParaRPr>
          </a:p>
        </p:txBody>
      </p:sp>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7315200"/>
          </a:xfrm>
          <a:prstGeom prst="rect">
            <a:avLst/>
          </a:prstGeom>
        </p:spPr>
      </p:pic>
      <p:sp>
        <p:nvSpPr>
          <p:cNvPr id="3" name="Content Placeholder 2"/>
          <p:cNvSpPr>
            <a:spLocks noGrp="1"/>
          </p:cNvSpPr>
          <p:nvPr>
            <p:ph idx="1"/>
          </p:nvPr>
        </p:nvSpPr>
        <p:spPr>
          <a:xfrm>
            <a:off x="457200" y="228600"/>
            <a:ext cx="8229600" cy="6226208"/>
          </a:xfrm>
        </p:spPr>
        <p:txBody>
          <a:bodyPr>
            <a:normAutofit fontScale="40000" lnSpcReduction="20000"/>
          </a:bodyPr>
          <a:lstStyle/>
          <a:p>
            <a:pPr>
              <a:buNone/>
            </a:pPr>
            <a:endParaRPr lang="ar-EG" dirty="0" smtClean="0"/>
          </a:p>
          <a:p>
            <a:endParaRPr lang="ar-EG" dirty="0" smtClean="0"/>
          </a:p>
          <a:p>
            <a:endParaRPr lang="ar-EG" dirty="0" smtClean="0"/>
          </a:p>
          <a:p>
            <a:pPr>
              <a:buNone/>
            </a:pPr>
            <a:r>
              <a:rPr lang="ar-EG" sz="4400" dirty="0" smtClean="0"/>
              <a:t> </a:t>
            </a:r>
          </a:p>
          <a:p>
            <a:r>
              <a:rPr lang="ar-EG" sz="4400" b="1" dirty="0" smtClean="0">
                <a:solidFill>
                  <a:schemeClr val="bg1"/>
                </a:solidFill>
              </a:rPr>
              <a:t>التخلف الاجتماعي والاقتصادي:</a:t>
            </a:r>
            <a:endParaRPr lang="en-US" sz="4400" dirty="0" smtClean="0">
              <a:solidFill>
                <a:schemeClr val="bg1"/>
              </a:solidFill>
            </a:endParaRPr>
          </a:p>
          <a:p>
            <a:r>
              <a:rPr lang="ar-EG" sz="4400" dirty="0" smtClean="0">
                <a:solidFill>
                  <a:schemeClr val="bg1"/>
                </a:solidFill>
              </a:rPr>
              <a:t>	تعاني الكثير من الدول من التخلف الاجتماعي والاقتصادي الذي ينعكس بدوره علي الإدارة </a:t>
            </a:r>
            <a:r>
              <a:rPr lang="ar-EG" sz="4400" b="1" dirty="0" smtClean="0">
                <a:solidFill>
                  <a:schemeClr val="bg1"/>
                </a:solidFill>
              </a:rPr>
              <a:t>وأهم عوامل هذا التخلف في الدول النامية:</a:t>
            </a:r>
            <a:endParaRPr lang="en-US" sz="4400" dirty="0" smtClean="0">
              <a:solidFill>
                <a:schemeClr val="bg1"/>
              </a:solidFill>
            </a:endParaRPr>
          </a:p>
          <a:p>
            <a:r>
              <a:rPr lang="ar-EG" sz="4400" b="1" dirty="0" smtClean="0">
                <a:solidFill>
                  <a:schemeClr val="bg1"/>
                </a:solidFill>
              </a:rPr>
              <a:t>زيادة عدد السكان:</a:t>
            </a:r>
            <a:endParaRPr lang="en-US" sz="4400" dirty="0" smtClean="0">
              <a:solidFill>
                <a:schemeClr val="bg1"/>
              </a:solidFill>
            </a:endParaRPr>
          </a:p>
          <a:p>
            <a:r>
              <a:rPr lang="ar-EG" sz="4400" dirty="0" smtClean="0">
                <a:solidFill>
                  <a:schemeClr val="bg1"/>
                </a:solidFill>
              </a:rPr>
              <a:t>	فمعظم الدول لنامية تعاني من زيادة عدد السكان بنسبة تفوق زيادة مصدر الثروة ، وعادة ما يؤدي ذلك إلي العديد من الآثار السيئة التي تحول دون تحقيق الخطط الإنمائية مثل زحمة المواصلات وتدهور العديد من المرافق الأساسية كالمياه والكهرباء والصرف الصحي ونقص العديد من السلع وانخفاض مستوي التعليم وانتشار الجهل والمرض بين المواطنين.</a:t>
            </a:r>
            <a:endParaRPr lang="en-US" sz="4400" dirty="0" smtClean="0">
              <a:solidFill>
                <a:schemeClr val="bg1"/>
              </a:solidFill>
            </a:endParaRPr>
          </a:p>
          <a:p>
            <a:r>
              <a:rPr lang="ar-EG" sz="4400" b="1" dirty="0" smtClean="0">
                <a:solidFill>
                  <a:schemeClr val="bg1"/>
                </a:solidFill>
              </a:rPr>
              <a:t>العجز الاقتصادي:</a:t>
            </a:r>
            <a:endParaRPr lang="en-US" sz="4400" dirty="0" smtClean="0">
              <a:solidFill>
                <a:schemeClr val="bg1"/>
              </a:solidFill>
            </a:endParaRPr>
          </a:p>
          <a:p>
            <a:r>
              <a:rPr lang="ar-EG" sz="4400" dirty="0" smtClean="0">
                <a:solidFill>
                  <a:schemeClr val="bg1"/>
                </a:solidFill>
              </a:rPr>
              <a:t>	تعاني معظم الدول النامية من قلة الاستثمارات مما ينعكس بالضرورة علي الناتج القومي نتيجة لقلة مصادر الثروة الطبيعية.</a:t>
            </a:r>
            <a:endParaRPr lang="en-US" sz="4400" dirty="0" smtClean="0">
              <a:solidFill>
                <a:schemeClr val="bg1"/>
              </a:solidFill>
            </a:endParaRPr>
          </a:p>
          <a:p>
            <a:r>
              <a:rPr lang="ar-EG" sz="4400" dirty="0" smtClean="0">
                <a:solidFill>
                  <a:schemeClr val="bg1"/>
                </a:solidFill>
              </a:rPr>
              <a:t> </a:t>
            </a:r>
            <a:endParaRPr lang="en-US" sz="4400" dirty="0" smtClean="0">
              <a:solidFill>
                <a:schemeClr val="bg1"/>
              </a:solidFill>
            </a:endParaRPr>
          </a:p>
          <a:p>
            <a:r>
              <a:rPr lang="ar-EG" sz="4400" b="1" dirty="0" smtClean="0">
                <a:solidFill>
                  <a:schemeClr val="bg1"/>
                </a:solidFill>
              </a:rPr>
              <a:t>العادات الاجتماعية السيئة:</a:t>
            </a:r>
            <a:endParaRPr lang="en-US" sz="4400" dirty="0" smtClean="0">
              <a:solidFill>
                <a:schemeClr val="bg1"/>
              </a:solidFill>
            </a:endParaRPr>
          </a:p>
          <a:p>
            <a:r>
              <a:rPr lang="ar-EG" sz="4400" dirty="0" smtClean="0">
                <a:solidFill>
                  <a:schemeClr val="bg1"/>
                </a:solidFill>
              </a:rPr>
              <a:t>	توجد بعض العادات والتقاليد الاجتماعية السيئة نتيجة لانتشار الجهل بين المواطنين مثل القبلية والوساطة والمحسوبية ، فكل هذه المعتقدات تؤثر علي كفاءة أداء الأجهزة الإدارية.</a:t>
            </a:r>
            <a:endParaRPr lang="en-US" sz="4400" dirty="0" smtClean="0">
              <a:solidFill>
                <a:schemeClr val="bg1"/>
              </a:solidFill>
            </a:endParaRPr>
          </a:p>
          <a:p>
            <a:r>
              <a:rPr lang="ar-EG" sz="4400" dirty="0" smtClean="0">
                <a:solidFill>
                  <a:schemeClr val="bg1"/>
                </a:solidFill>
              </a:rPr>
              <a:t>مظاهر التخلف الإداري</a:t>
            </a:r>
            <a:endParaRPr lang="en-US" sz="4400" dirty="0" smtClean="0">
              <a:solidFill>
                <a:schemeClr val="bg1"/>
              </a:solidFill>
            </a:endParaRPr>
          </a:p>
          <a:p>
            <a:r>
              <a:rPr lang="en-US" sz="4400" dirty="0" smtClean="0"/>
              <a:t> </a:t>
            </a:r>
            <a:endParaRPr lang="ar-EG" sz="4400" dirty="0" smtClean="0">
              <a:solidFill>
                <a:schemeClr val="bg1">
                  <a:lumMod val="95000"/>
                  <a:lumOff val="5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223</TotalTime>
  <Words>126</Words>
  <Application>Microsoft Office PowerPoint</Application>
  <PresentationFormat>On-screen Show (4:3)</PresentationFormat>
  <Paragraphs>89</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Verve</vt:lpstr>
      <vt:lpstr>  تطبيقات إدارة الرياضات المائية   إعداد  د/ أحمد محمد عبدالرحمن بدير    </vt:lpstr>
      <vt:lpstr>PowerPoint Presentation</vt:lpstr>
      <vt:lpstr>موضوع المحاضرة</vt:lpstr>
      <vt:lpstr> التخلف الإداري :</vt:lpstr>
      <vt:lpstr>PowerPoint Presentation</vt:lpstr>
      <vt:lpstr>  عوامل التخلف الإداري :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قسم نظريات وتطبيقات الرياضات المائية سباحة الفرقة الثانية   التغذيةللسباحين  إعداد  أ.م.د/محمد عبد الحميد طه</dc:title>
  <dc:creator>elngar</dc:creator>
  <cp:lastModifiedBy>PROBOOK</cp:lastModifiedBy>
  <cp:revision>36</cp:revision>
  <dcterms:created xsi:type="dcterms:W3CDTF">2006-08-16T00:00:00Z</dcterms:created>
  <dcterms:modified xsi:type="dcterms:W3CDTF">2020-04-02T00:41:10Z</dcterms:modified>
</cp:coreProperties>
</file>