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238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07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41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50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38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58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541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35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9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438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99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182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811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520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538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25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715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840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65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407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365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16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794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023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699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11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23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92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92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45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58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5892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938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564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C086-D20A-418A-ADD4-E6B49A0A31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D189-6727-489A-8490-2CC01AB8AA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3340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C086-D20A-418A-ADD4-E6B49A0A31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D189-6727-489A-8490-2CC01AB8AA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4312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C086-D20A-418A-ADD4-E6B49A0A31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D189-6727-489A-8490-2CC01AB8AA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18025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C086-D20A-418A-ADD4-E6B49A0A31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D189-6727-489A-8490-2CC01AB8AA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49354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C086-D20A-418A-ADD4-E6B49A0A31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D189-6727-489A-8490-2CC01AB8AA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58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C086-D20A-418A-ADD4-E6B49A0A31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D189-6727-489A-8490-2CC01AB8AA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1426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C086-D20A-418A-ADD4-E6B49A0A31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D189-6727-489A-8490-2CC01AB8AA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7627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C086-D20A-418A-ADD4-E6B49A0A31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D189-6727-489A-8490-2CC01AB8AA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71024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C086-D20A-418A-ADD4-E6B49A0A31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D189-6727-489A-8490-2CC01AB8AA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58887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C086-D20A-418A-ADD4-E6B49A0A31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D189-6727-489A-8490-2CC01AB8AA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69842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C086-D20A-418A-ADD4-E6B49A0A31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D189-6727-489A-8490-2CC01AB8AA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16267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6" rIns="91432" bIns="45716" anchor="t" compatLnSpc="1"/>
          <a:lstStyle/>
          <a:p>
            <a:pPr defTabSz="801472"/>
            <a:endParaRPr lang="en-US" sz="16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160" indent="0" algn="ctr">
              <a:buNone/>
            </a:lvl2pPr>
            <a:lvl3pPr marL="914319" indent="0" algn="ctr">
              <a:buNone/>
            </a:lvl3pPr>
            <a:lvl4pPr marL="1371478" indent="0" algn="ctr">
              <a:buNone/>
            </a:lvl4pPr>
            <a:lvl5pPr marL="1828638" indent="0" algn="ctr">
              <a:buNone/>
            </a:lvl5pPr>
            <a:lvl6pPr marL="2285797" indent="0" algn="ctr">
              <a:buNone/>
            </a:lvl6pPr>
            <a:lvl7pPr marL="2742957" indent="0" algn="ctr">
              <a:buNone/>
            </a:lvl7pPr>
            <a:lvl8pPr marL="3200116" indent="0" algn="ctr">
              <a:buNone/>
            </a:lvl8pPr>
            <a:lvl9pPr marL="3657275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31-Mar-20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278939"/>
      </p:ext>
    </p:extLst>
  </p:cSld>
  <p:clrMapOvr>
    <a:masterClrMapping/>
  </p:clrMapOvr>
  <p:transition>
    <p:dissolv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31-Mar-20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1" y="76200"/>
            <a:ext cx="2895600" cy="288925"/>
          </a:xfrm>
        </p:spPr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334105"/>
      </p:ext>
    </p:extLst>
  </p:cSld>
  <p:clrMapOvr>
    <a:masterClrMapping/>
  </p:clrMapOvr>
  <p:transition>
    <p:dissolv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3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6" rIns="91432" bIns="45716" anchor="t" compatLnSpc="1"/>
          <a:lstStyle/>
          <a:p>
            <a:pPr defTabSz="801472"/>
            <a:endParaRPr lang="en-US" sz="160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1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31-Mar-20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6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34324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1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31-Mar-20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275576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6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8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8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31-Mar-20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1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6" rIns="91432" bIns="45716" anchor="t" compatLnSpc="1"/>
          <a:lstStyle/>
          <a:p>
            <a:pPr defTabSz="801472"/>
            <a:endParaRPr lang="en-US" sz="160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338934"/>
      </p:ext>
    </p:extLst>
  </p:cSld>
  <p:clrMapOvr>
    <a:masterClrMapping/>
  </p:clrMapOvr>
  <p:transition>
    <p:dissolv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31-Mar-20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291767"/>
      </p:ext>
    </p:extLst>
  </p:cSld>
  <p:clrMapOvr>
    <a:masterClrMapping/>
  </p:clrMapOvr>
  <p:transition>
    <p:dissolv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31-Mar-20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393747"/>
      </p:ext>
    </p:extLst>
  </p:cSld>
  <p:clrMapOvr>
    <a:masterClrMapping/>
  </p:clrMapOvr>
  <p:transition>
    <p:dissolv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6" rIns="91432" bIns="45716" anchor="t" compatLnSpc="1"/>
          <a:lstStyle/>
          <a:p>
            <a:pPr defTabSz="801472"/>
            <a:endParaRPr lang="en-US" sz="16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31-Mar-20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484864"/>
      </p:ext>
    </p:extLst>
  </p:cSld>
  <p:clrMapOvr>
    <a:masterClrMapping/>
  </p:clrMapOvr>
  <p:transition>
    <p:dissolv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31-Mar-20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19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5132454"/>
      </p:ext>
    </p:extLst>
  </p:cSld>
  <p:clrMapOvr>
    <a:masterClrMapping/>
  </p:clrMapOvr>
  <p:transition>
    <p:dissolv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31-Mar-20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152095"/>
      </p:ext>
    </p:extLst>
  </p:cSld>
  <p:clrMapOvr>
    <a:masterClrMapping/>
  </p:clrMapOvr>
  <p:transition>
    <p:dissolv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7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549277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31-Mar-20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748625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1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2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22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1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2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87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1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2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31-Mar-20</a:t>
            </a:fld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56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1C086-D20A-418A-ADD4-E6B49A0A31E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5D189-6727-489A-8490-2CC01AB8AA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5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6" rIns="91432" bIns="45716" anchor="t" compatLnSpc="1"/>
          <a:lstStyle/>
          <a:p>
            <a:pPr defTabSz="801472"/>
            <a:endParaRPr lang="en-US" sz="16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3"/>
            <a:ext cx="8686800" cy="4525963"/>
          </a:xfrm>
          <a:prstGeom prst="rect">
            <a:avLst/>
          </a:prstGeom>
        </p:spPr>
        <p:txBody>
          <a:bodyPr vert="horz" lIns="91432" tIns="45716" rIns="91432" bIns="45716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1" y="76200"/>
            <a:ext cx="2514600" cy="288925"/>
          </a:xfrm>
          <a:prstGeom prst="rect">
            <a:avLst/>
          </a:prstGeom>
        </p:spPr>
        <p:txBody>
          <a:bodyPr vert="horz" lIns="91432" tIns="45716" rIns="91432" bIns="45716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defTabSz="801472"/>
            <a:fld id="{1D8BD707-D9CF-40AE-B4C6-C98DA3205C09}" type="datetimeFigureOut">
              <a:rPr lang="en-US" smtClean="0">
                <a:solidFill>
                  <a:srgbClr val="F0A22E">
                    <a:shade val="75000"/>
                  </a:srgbClr>
                </a:solidFill>
                <a:cs typeface="Arial" charset="0"/>
              </a:rPr>
              <a:pPr defTabSz="801472"/>
              <a:t>31-Mar-20</a:t>
            </a:fld>
            <a:endParaRPr lang="en-US">
              <a:solidFill>
                <a:srgbClr val="F0A22E">
                  <a:shade val="75000"/>
                </a:srgbClr>
              </a:solidFill>
              <a:cs typeface="Arial" charset="0"/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1" y="76200"/>
            <a:ext cx="3352800" cy="288925"/>
          </a:xfrm>
          <a:prstGeom prst="rect">
            <a:avLst/>
          </a:prstGeom>
        </p:spPr>
        <p:txBody>
          <a:bodyPr vert="horz" lIns="91432" tIns="45716" rIns="91432" bIns="45716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defTabSz="801472"/>
            <a:endParaRPr lang="en-US">
              <a:solidFill>
                <a:srgbClr val="F0A22E">
                  <a:shade val="75000"/>
                </a:srgbClr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1" y="6477000"/>
            <a:ext cx="762000" cy="244475"/>
          </a:xfrm>
          <a:prstGeom prst="rect">
            <a:avLst/>
          </a:prstGeom>
        </p:spPr>
        <p:txBody>
          <a:bodyPr vert="horz" lIns="91432" tIns="45716" rIns="91432" bIns="45716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defTabSz="801472"/>
            <a:fld id="{B6F15528-21DE-4FAA-801E-634DDDAF4B2B}" type="slidenum">
              <a:rPr lang="en-US" smtClean="0">
                <a:solidFill>
                  <a:srgbClr val="F0A22E">
                    <a:shade val="75000"/>
                  </a:srgbClr>
                </a:solidFill>
                <a:cs typeface="Arial" charset="0"/>
              </a:rPr>
              <a:pPr defTabSz="801472"/>
              <a:t>‹#›</a:t>
            </a:fld>
            <a:endParaRPr lang="en-US">
              <a:solidFill>
                <a:srgbClr val="F0A22E">
                  <a:shade val="75000"/>
                </a:srgbClr>
              </a:solidFill>
              <a:cs typeface="Arial" charset="0"/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lIns="91432" tIns="45716" rIns="91432" bIns="45716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6" rIns="91432" bIns="45716" anchor="t" compatLnSpc="1"/>
          <a:lstStyle/>
          <a:p>
            <a:pPr defTabSz="801472"/>
            <a:endParaRPr lang="en-US" sz="16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6" rIns="91432" bIns="45716" anchor="t" compatLnSpc="1"/>
          <a:lstStyle/>
          <a:p>
            <a:pPr defTabSz="801472"/>
            <a:endParaRPr lang="en-US" sz="160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59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dissolve/>
  </p:transition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869" indent="-342869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884" indent="-285725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2898" indent="-22858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058" indent="-22858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217" indent="-22858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377" indent="-22858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536" indent="-22858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8695" indent="-22858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5855" indent="-22858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9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8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8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7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7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6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5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5334000"/>
          </a:xfrm>
        </p:spPr>
        <p:txBody>
          <a:bodyPr>
            <a:noAutofit/>
          </a:bodyPr>
          <a:lstStyle/>
          <a:p>
            <a:pPr algn="ctr" rtl="1"/>
            <a: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EG" sz="7200" b="1" dirty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72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EG" sz="7200" b="1" dirty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72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EG" sz="7200" b="1" dirty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72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EG" sz="7200" b="1" dirty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72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  <a:t>جامعة بنها</a:t>
            </a:r>
            <a:b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  <a:t>كلية </a:t>
            </a:r>
            <a:r>
              <a:rPr lang="ar-EG" sz="7200" b="1" dirty="0">
                <a:latin typeface="Arabic Typesetting" pitchFamily="66" charset="-78"/>
                <a:cs typeface="Arabic Typesetting" pitchFamily="66" charset="-78"/>
              </a:rPr>
              <a:t>التربية الرياضية </a:t>
            </a:r>
            <a: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  <a:t>للبنين</a:t>
            </a:r>
            <a:b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</a:br>
            <a:endParaRPr lang="ar-EG" sz="7200" b="1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026" name="Picture 2" descr="C:\Users\DR MOHAMED ELNAGAR\Desktop\index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76200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R MOHAMED ELNAGAR\Desktop\index.pn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749685"/>
            <a:ext cx="25908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2837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35"/>
    </mc:Choice>
    <mc:Fallback xmlns="">
      <p:transition spd="slow" advTm="88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أهمية الاجتماعات:</a:t>
            </a: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EG" dirty="0">
                <a:solidFill>
                  <a:srgbClr val="7030A0"/>
                </a:solidFill>
              </a:rPr>
              <a:t>تعد الاجتماعات من أكثر وسائل الاتصال أهمية ، وتأتي أهميتها لدورها الحيوي كوسيلة اتصال فعالة في حياة الشعوب سواء على مستوى الأفراد أو على مستوى التنظيمات، حيث يمكن من خلالها تحقيق الأمور التالية </a:t>
            </a:r>
            <a:r>
              <a:rPr lang="ar-EG" dirty="0" smtClean="0">
                <a:solidFill>
                  <a:srgbClr val="7030A0"/>
                </a:solidFill>
              </a:rPr>
              <a:t>:</a:t>
            </a:r>
          </a:p>
          <a:p>
            <a:pPr algn="r"/>
            <a:r>
              <a:rPr lang="ar-EG" dirty="0" smtClean="0"/>
              <a:t>1- </a:t>
            </a:r>
            <a:r>
              <a:rPr lang="ar-EG" dirty="0"/>
              <a:t>التوصل إلى دراسات كاملة وشاملة ومستفيضة ومتأنية للقرارات المتعلقة بالمواضيع الكبيرة  وذلك من خلال تنوع خبرات وتخصصات الأعضاء ونقاشاتهم البناءة القائمة على المشورة وتبادل </a:t>
            </a:r>
            <a:r>
              <a:rPr lang="ar-EG" dirty="0" smtClean="0"/>
              <a:t>الرأي</a:t>
            </a:r>
          </a:p>
          <a:p>
            <a:pPr marL="0" indent="0" algn="r">
              <a:buNone/>
            </a:pPr>
            <a:r>
              <a:rPr lang="ar-EG" dirty="0" smtClean="0"/>
              <a:t> </a:t>
            </a:r>
            <a:r>
              <a:rPr lang="ar-EG" dirty="0"/>
              <a:t>2- التوصل إلى قرارات جماعية تتسم بالنضج والعمق والصدق والموضوعية بعكس القرارات الفردية التي تعتمد على قدرات شخصية وتتسم أحيانا بالتحيز والمصالح الشخصية .</a:t>
            </a:r>
            <a:endParaRPr lang="en-GB" dirty="0"/>
          </a:p>
          <a:p>
            <a:pPr marL="0" indent="0" algn="r">
              <a:buNone/>
            </a:pPr>
            <a:r>
              <a:rPr lang="ar-EG" dirty="0"/>
              <a:t>3- التنسيق بين مختلف أوجه الأنشطة والجهود بين الإدارات والأقسام داخل المنظمة الواحدة أو مع المنظمات الأخرى .</a:t>
            </a:r>
            <a:endParaRPr lang="en-GB" dirty="0"/>
          </a:p>
          <a:p>
            <a:pPr marL="0" indent="0" algn="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5782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sz="40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تابع اهمية الاجتماعات 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dirty="0" smtClean="0">
                <a:latin typeface="Calibri" panose="020F0502020204030204" pitchFamily="34" charset="0"/>
                <a:ea typeface="Calibri" panose="020F0502020204030204" pitchFamily="34" charset="0"/>
              </a:rPr>
              <a:t>4- 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إتاحة الفرصة للموظفين حديثي الخبرة للاحتكاك بمن هو أقدم منهم خبرة وممارسة وتجربة       ( التدريب ) </a:t>
            </a:r>
            <a:r>
              <a:rPr lang="ar-EG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</a:rPr>
              <a:t>5- إتاحة الفرصة للقادة الإداريين والمشتركين في الاجتماع لتوصيل آرائهم وتوجيهاتهم ووجهات نظرهم إلى بقية العاملين عن طريق الأعضاء المشاركين ، كما تتيح في نفس الوقت توصيل مطالب وشكاوى العاملين </a:t>
            </a:r>
            <a:r>
              <a:rPr lang="ar-EG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dirty="0" smtClean="0"/>
              <a:t>6- </a:t>
            </a:r>
            <a:r>
              <a:rPr lang="ar-EG" dirty="0"/>
              <a:t>رفع معنويات الأعضاء المشاركين من خلال إتاحة الفرصة لهم للتعبير عن آرائهم وأفكارهم والمشاركة في صنع القرارات .</a:t>
            </a:r>
            <a:endParaRPr lang="en-GB" dirty="0"/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endParaRPr lang="en-GB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7845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المراحل الرئيسية لعملية إدارة الاجتماعات :</a:t>
            </a: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المرحلة الأولى : مرحلة ما قبل انعقاد الاجتماع .</a:t>
            </a:r>
            <a:endParaRPr lang="en-GB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المرحلة الثانية : مرحلة أثناء الانعقاد الاجتماع .</a:t>
            </a:r>
            <a:endParaRPr lang="en-GB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ar-EG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المرحلة الثالثة : مرحلة ما بعد الانعقاد 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لكي تحقق الاجتماعات أهدافها المرجوة ، فلا بد من العمل على إدارتها بطريقة فعالة ، ويشير كينان إلى أن عملية إدارة الاجتماعات تنقسم إلى ثلاث مراحل أساسية هي :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493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EG" sz="4400" b="1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المرحلة الأولى : مرحلة ما قبل انعقاد الاجتماع .</a:t>
            </a:r>
            <a:r>
              <a:rPr lang="en-GB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GB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تسبق هذه المرحلة عقد الاجتماع ، ويجب فيها الاهتمام بعدة أمور من أهمها  :</a:t>
            </a:r>
            <a:endParaRPr lang="en-GB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b="1" dirty="0">
                <a:latin typeface="Calibri" panose="020F0502020204030204" pitchFamily="34" charset="0"/>
                <a:ea typeface="Calibri" panose="020F0502020204030204" pitchFamily="34" charset="0"/>
              </a:rPr>
              <a:t>1- تحديد الهدف من الاجتماع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 : ( المدير المسئول عن أمر عقد الاجتماع )</a:t>
            </a:r>
            <a:endParaRPr lang="en-GB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b="1" dirty="0">
                <a:latin typeface="Calibri" panose="020F0502020204030204" pitchFamily="34" charset="0"/>
                <a:ea typeface="Calibri" panose="020F0502020204030204" pitchFamily="34" charset="0"/>
              </a:rPr>
              <a:t>2- تحديد من الذي سوف يدعى للاجتماع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 : ( المدير المسئول عن أمر عقد الاجتماع أو من ينيبه)</a:t>
            </a:r>
            <a:endParaRPr lang="en-GB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8935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28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ويجب توافر عدة شروط في الأعضاء المزمع دعوتهم لحضور الاجتماع أهمهما :</a:t>
            </a:r>
            <a:r>
              <a:rPr lang="en-GB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GB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dirty="0" smtClean="0">
                <a:latin typeface="Calibri" panose="020F0502020204030204" pitchFamily="34" charset="0"/>
                <a:ea typeface="Calibri" panose="020F0502020204030204" pitchFamily="34" charset="0"/>
              </a:rPr>
              <a:t>د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) أن يكون قادرا على العمل الجماعي .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dirty="0" smtClean="0">
                <a:latin typeface="Calibri" panose="020F0502020204030204" pitchFamily="34" charset="0"/>
                <a:ea typeface="Calibri" panose="020F0502020204030204" pitchFamily="34" charset="0"/>
              </a:rPr>
              <a:t>ه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) ألا يكون من النوع الذي يفرض رأيه على الآخرين .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dirty="0" smtClean="0">
                <a:latin typeface="Calibri" panose="020F0502020204030204" pitchFamily="34" charset="0"/>
                <a:ea typeface="Calibri" panose="020F0502020204030204" pitchFamily="34" charset="0"/>
              </a:rPr>
              <a:t>و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) ألا يكون من النوع الذي لا يستطيع التحدث أمام الآخرين(خجول وغير منفتح اجتماعيا )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dirty="0" smtClean="0">
                <a:latin typeface="Calibri" panose="020F0502020204030204" pitchFamily="34" charset="0"/>
                <a:ea typeface="Calibri" panose="020F0502020204030204" pitchFamily="34" charset="0"/>
              </a:rPr>
              <a:t>أ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) أن يكون ذا صلة بالموضوعات المطروحة للنقاش في الاجتماع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dirty="0" smtClean="0">
                <a:latin typeface="Calibri" panose="020F0502020204030204" pitchFamily="34" charset="0"/>
                <a:ea typeface="Calibri" panose="020F0502020204030204" pitchFamily="34" charset="0"/>
              </a:rPr>
              <a:t>ب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) أن تتوافر لديه الخبرة والإلمام بالموضوع .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dirty="0" smtClean="0">
                <a:latin typeface="Calibri" panose="020F0502020204030204" pitchFamily="34" charset="0"/>
                <a:ea typeface="Calibri" panose="020F0502020204030204" pitchFamily="34" charset="0"/>
              </a:rPr>
              <a:t>ج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) أن تتوافر لديه الرغبة والحافز للمشاركة في الاجتماع .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914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sz="4000" dirty="0" smtClean="0"/>
              <a:t>3- إعداد جدول أعمال الاجتماع : ( رئيس الاجتماع والسكرتير)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لجدول أعمال الاجتماع دور كبير جدا في إنجاح الاجتماع ، وينبغي أن لا يكون عبارة عن ورقة توزع على المشاركين قبل الاجتماع مثل البيانات التي توزع في الشوارع ، بل يجب أن يكون عبارة عن وثيقة عمل تعمل كدليل يبقي الجميع في مسار معين وتمنع استغراق اقل المواضيع أهمية بمعظم وقت الاجتماع ، كما يبين أن نقاط جدول الأعمال المثالي هي : الهدف من الاجتماع وتاريخه ومدته ومكان حدوثه ، وأسماء المشاركين فيه ، ومواضيع المناقشة الروتينية ، ومواضيع النقاش الصعبة أو القابلة للجدل ، وأي أعمال أخرى تستجد .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217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4- اختيار وتنظيم قاعة الاجتماع</a:t>
            </a:r>
            <a:r>
              <a:rPr lang="ar-EG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( سكرتير الاجتماع تحت إشراف الرئيس)</a:t>
            </a:r>
            <a:r>
              <a:rPr lang="en-GB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GB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يتطلب نجاح الاجتماعات توفر عدد من العوامل المهمة في مكان الاجتماع ، ومن تلك العوامل  ، مناسبة حجم القاعة لعدد المشاركين ، مناسبة ترتيب مائدة ومقاعد الاجتماعات ، توافر كافة الأجهزة والأدوات اللازمة لعرض الموضوعات ، توافر درجة الإضاءة والتهوية والحرارة الملائمة ، خطة وبطاقات تحدد أماكن جلوس المشاركين .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0503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5-إعداد وإرسال الدعوة والمعلومات اللازمة للاجتماع</a:t>
            </a:r>
            <a:r>
              <a:rPr lang="ar-E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  <a:r>
              <a:rPr lang="en-GB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GB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 ( سكرتير الاجتماع تحت إشراف الرئيس)ويراعي أن يكون ذلك قبل موعد عقد الاجتماع بوقت كاف ، وان يرفق بها جدول أعمال الاجتماع .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531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النهاية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المادة العلمية تحت مسؤلية أستاذ المقرر ودون أدنى مسؤلية عن الكلية أو الجامعة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214552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543800" cy="3429000"/>
          </a:xfrm>
        </p:spPr>
        <p:txBody>
          <a:bodyPr/>
          <a:lstStyle/>
          <a:p>
            <a:pPr algn="ctr"/>
            <a:r>
              <a:rPr lang="ar-EG" b="1" dirty="0">
                <a:latin typeface="Arabic Typesetting" pitchFamily="66" charset="-78"/>
                <a:cs typeface="Arabic Typesetting" pitchFamily="66" charset="-78"/>
              </a:rPr>
              <a:t>قسم الإدارة الرياضية والترويح</a:t>
            </a:r>
            <a:br>
              <a:rPr lang="ar-EG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b="1" dirty="0">
                <a:latin typeface="Arabic Typesetting" pitchFamily="66" charset="-78"/>
                <a:cs typeface="Arabic Typesetting" pitchFamily="66" charset="-78"/>
              </a:rPr>
              <a:t>الفرقة </a:t>
            </a:r>
            <a:r>
              <a:rPr lang="ar-EG" b="1" dirty="0" smtClean="0">
                <a:latin typeface="Arabic Typesetting" pitchFamily="66" charset="-78"/>
                <a:cs typeface="Arabic Typesetting" pitchFamily="66" charset="-78"/>
              </a:rPr>
              <a:t>الرابعة-  مقرر </a:t>
            </a:r>
            <a:br>
              <a:rPr lang="ar-EG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EG" b="1" dirty="0" smtClean="0">
                <a:latin typeface="Arabic Typesetting" pitchFamily="66" charset="-78"/>
                <a:cs typeface="Arabic Typesetting" pitchFamily="66" charset="-78"/>
              </a:rPr>
              <a:t>الأسس العلمية للإدارة الرياضية 2</a:t>
            </a:r>
            <a:endParaRPr lang="ar-E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013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96"/>
    </mc:Choice>
    <mc:Fallback xmlns="">
      <p:transition spd="slow" advTm="56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7620000" cy="1143000"/>
          </a:xfrm>
        </p:spPr>
        <p:txBody>
          <a:bodyPr/>
          <a:lstStyle/>
          <a:p>
            <a:pPr algn="ctr"/>
            <a:r>
              <a:rPr lang="ar-EG" sz="7200" b="1" dirty="0" smtClean="0">
                <a:latin typeface="Arabic Typesetting" pitchFamily="66" charset="-78"/>
                <a:cs typeface="Arabic Typesetting" pitchFamily="66" charset="-78"/>
              </a:rPr>
              <a:t>تحت إشراف</a:t>
            </a:r>
            <a:endParaRPr lang="ar-EG" sz="72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7620000" cy="37338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endParaRPr lang="ar-EG" sz="54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114300" indent="0" algn="ctr">
              <a:buNone/>
            </a:pPr>
            <a:endParaRPr lang="ar-EG" sz="5400" b="1" dirty="0">
              <a:latin typeface="Arabic Typesetting" pitchFamily="66" charset="-78"/>
              <a:cs typeface="Arabic Typesetting" pitchFamily="66" charset="-78"/>
            </a:endParaRPr>
          </a:p>
          <a:p>
            <a:pPr marL="114300" indent="0" algn="ctr">
              <a:buNone/>
            </a:pPr>
            <a:r>
              <a:rPr lang="ar-EG" sz="5400" b="1" dirty="0" smtClean="0">
                <a:latin typeface="Arabic Typesetting" pitchFamily="66" charset="-78"/>
                <a:cs typeface="Arabic Typesetting" pitchFamily="66" charset="-78"/>
              </a:rPr>
              <a:t>د/ محمد أحمد منصور</a:t>
            </a:r>
          </a:p>
        </p:txBody>
      </p:sp>
      <p:pic>
        <p:nvPicPr>
          <p:cNvPr id="1027" name="Picture 3" descr="C:\Users\EL WASEET\Desktop\IMG-20190413-WA00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217" y="2362200"/>
            <a:ext cx="2133601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2029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36"/>
    </mc:Choice>
    <mc:Fallback xmlns="">
      <p:transition spd="slow" advTm="56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EG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إدارة الاجتماعات</a:t>
            </a:r>
            <a:r>
              <a:rPr lang="en-GB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GB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524262"/>
            <a:ext cx="6858000" cy="2733541"/>
          </a:xfrm>
        </p:spPr>
        <p:txBody>
          <a:bodyPr>
            <a:normAutofit/>
          </a:bodyPr>
          <a:lstStyle/>
          <a:p>
            <a:pPr rtl="1"/>
            <a:r>
              <a:rPr lang="ar-EG" dirty="0" smtClean="0"/>
              <a:t>يعتبر إدارة أي اجتماع فن يجب على إداري الناجح ان يتقنه ، ولإدارة أي اجتماع يجب كما يقول الباحث كينان  حصول الاجتماعات ، ومع ذلك فإن الفكرة العامة لكثير من الأشخاص الذين شاركوا في اجتماعات سيئة التنظيم وتفتقر إلى السيطرة والتوجيه هي أن تلك الاجتماعات كانت مضيعة أو ضياعاً للوقت ، وكثيراً ما تدل أو تشير عباراتهم عن جوانب الضعف في تلك الاجتماعات .</a:t>
            </a:r>
            <a:endParaRPr lang="en-GB" dirty="0" smtClean="0"/>
          </a:p>
          <a:p>
            <a:pPr rtl="1"/>
            <a:r>
              <a:rPr lang="ar-EG" dirty="0" smtClean="0"/>
              <a:t> </a:t>
            </a:r>
          </a:p>
          <a:p>
            <a:pPr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7103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EG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مفهوم الاجتماعات :</a:t>
            </a:r>
            <a:r>
              <a:rPr lang="en-GB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GB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91675"/>
            <a:ext cx="6858000" cy="1655762"/>
          </a:xfrm>
        </p:spPr>
        <p:txBody>
          <a:bodyPr/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يعرف الباحث ( فهد بن سعود بن عبدالعزيز العثيمين ) الاجتماعات بأنها ” عبارة عن تجمع شخصين أو أكثر في مكان معين للتداول والتشاور وتبادل الرأي في موضوع معين “.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472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أنواع الاجتماعات :</a:t>
            </a:r>
            <a:r>
              <a:rPr lang="en-GB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GB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يشير كثير من الباحثين إلى وجود عدة أنواع للاجتماعات تبعاً لتعدد أسس تصنيفها ، وفيما يلي أهم أنواع الاجتماعات وتصنيفاتها :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5" name="Content Placeholder 4" descr="C:\Users\Fokha\Desktop\images.jp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833" y="1690688"/>
            <a:ext cx="3013655" cy="39373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0802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 من حيث المدة أو الزمن :</a:t>
            </a:r>
            <a:r>
              <a:rPr lang="ar-EG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GB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sz="32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‌ب- اجتماعات غير دورية </a:t>
            </a:r>
            <a:r>
              <a:rPr lang="ar-EG" sz="32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32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وهي التي تعقد كلما دعت الحاجة إليها </a:t>
            </a:r>
            <a:r>
              <a:rPr lang="ar-EG" dirty="0" smtClean="0">
                <a:latin typeface="Calibri" panose="020F0502020204030204" pitchFamily="34" charset="0"/>
                <a:ea typeface="Calibri" panose="020F0502020204030204" pitchFamily="34" charset="0"/>
              </a:rPr>
              <a:t> (ليس 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هناك وقت محدد لعقدها ) لبحث مشاكل أو مواضيع طارئة .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sz="32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أ- </a:t>
            </a:r>
            <a:r>
              <a:rPr lang="ar-EG" sz="32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اجتماعات دورية </a:t>
            </a:r>
            <a:r>
              <a:rPr lang="ar-EG" sz="32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32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وهي التي تعقد بصورة دورية قد تكون أسبوعية أو شهرية أو سنوية أو خلافه ، ويغلب عليها الطابع الرسمي ومن أمثلتها اللجان الدائمة والمجالس في الإدارات الحكومية والشركات .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270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 من حيث الشكل :</a:t>
            </a: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sz="32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ب-  </a:t>
            </a:r>
            <a:r>
              <a:rPr lang="ar-EG" sz="32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اجتماعات غير رسمية </a:t>
            </a:r>
            <a:r>
              <a:rPr lang="ar-EG" sz="32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32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وهي التي لا يحكم تكوينها قوانين أو أنظمة محددة وتتسم بالمرونة والسهولة ، ولا يوجد لها قواعد أو أصول للمناقشة أو كيفية اتخاذ القرار .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EG" sz="32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أ-  </a:t>
            </a:r>
            <a:r>
              <a:rPr lang="ar-EG" sz="32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اجتماعات رسمية </a:t>
            </a:r>
            <a:r>
              <a:rPr lang="ar-EG" sz="32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32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وهي التي يتحكم في تكوينها وفي سير إجراءاتها قوانين وأنظمة محددة ( أسلوب التصويت في الاجتماع ، حق الأغلبية في إصدار القرار ، عدد المرات التي يحق للعضو فيها الكلام ، الفترة المحددة للعضو للكلام ) .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073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3-  من حيث المستوى :</a:t>
            </a: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0" y="1690688"/>
            <a:ext cx="9144000" cy="1857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>
                <a:solidFill>
                  <a:srgbClr val="7030A0"/>
                </a:solidFill>
                <a:ea typeface="Calibri" panose="020F0502020204030204" pitchFamily="34" charset="0"/>
              </a:rPr>
              <a:t>‌أ-  اجتماعات على المستوى العالمي أو الدولي</a:t>
            </a:r>
            <a:r>
              <a:rPr lang="ar-EG" sz="2000" dirty="0">
                <a:solidFill>
                  <a:srgbClr val="7030A0"/>
                </a:solidFill>
                <a:ea typeface="Calibri" panose="020F0502020204030204" pitchFamily="34" charset="0"/>
              </a:rPr>
              <a:t> </a:t>
            </a:r>
            <a:r>
              <a:rPr lang="ar-EG" dirty="0">
                <a:solidFill>
                  <a:prstClr val="black"/>
                </a:solidFill>
                <a:ea typeface="Calibri" panose="020F0502020204030204" pitchFamily="34" charset="0"/>
              </a:rPr>
              <a:t>: مثل اجتماعات الجامعة العربية وهيئة الأمم المتحدة </a:t>
            </a:r>
            <a:r>
              <a:rPr lang="ar-EG" dirty="0" smtClean="0">
                <a:solidFill>
                  <a:prstClr val="black"/>
                </a:solidFill>
                <a:ea typeface="Calibri" panose="020F0502020204030204" pitchFamily="34" charset="0"/>
              </a:rPr>
              <a:t>.</a:t>
            </a:r>
            <a:endParaRPr lang="en-GB" sz="1400" dirty="0" smtClean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>
                <a:solidFill>
                  <a:srgbClr val="7030A0"/>
                </a:solidFill>
                <a:ea typeface="Calibri" panose="020F0502020204030204" pitchFamily="34" charset="0"/>
              </a:rPr>
              <a:t>‌ب- اجتماعات على مستوى الدولة :</a:t>
            </a:r>
            <a:r>
              <a:rPr lang="ar-EG" sz="2000" dirty="0">
                <a:solidFill>
                  <a:srgbClr val="7030A0"/>
                </a:solidFill>
                <a:ea typeface="Calibri" panose="020F0502020204030204" pitchFamily="34" charset="0"/>
              </a:rPr>
              <a:t> </a:t>
            </a:r>
            <a:r>
              <a:rPr lang="ar-EG" dirty="0">
                <a:solidFill>
                  <a:prstClr val="black"/>
                </a:solidFill>
                <a:ea typeface="Calibri" panose="020F0502020204030204" pitchFamily="34" charset="0"/>
              </a:rPr>
              <a:t>مثل اجتماع مجلس الوزراء ومجلس الشورى </a:t>
            </a:r>
            <a:r>
              <a:rPr lang="ar-EG" dirty="0" smtClean="0">
                <a:solidFill>
                  <a:prstClr val="black"/>
                </a:solidFill>
                <a:ea typeface="Calibri" panose="020F0502020204030204" pitchFamily="34" charset="0"/>
              </a:rPr>
              <a:t>.</a:t>
            </a:r>
            <a:endParaRPr lang="en-GB" sz="1400" dirty="0" smtClean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>
                <a:solidFill>
                  <a:srgbClr val="7030A0"/>
                </a:solidFill>
                <a:ea typeface="Calibri" panose="020F0502020204030204" pitchFamily="34" charset="0"/>
              </a:rPr>
              <a:t>‌ج- اجتماعات على مستوى المنظمات في القطاع الخاص :</a:t>
            </a:r>
            <a:r>
              <a:rPr lang="ar-EG" sz="2000" dirty="0">
                <a:solidFill>
                  <a:srgbClr val="7030A0"/>
                </a:solidFill>
                <a:ea typeface="Calibri" panose="020F0502020204030204" pitchFamily="34" charset="0"/>
              </a:rPr>
              <a:t> </a:t>
            </a:r>
            <a:r>
              <a:rPr lang="ar-EG" dirty="0">
                <a:solidFill>
                  <a:prstClr val="black"/>
                </a:solidFill>
                <a:ea typeface="Calibri" panose="020F0502020204030204" pitchFamily="34" charset="0"/>
              </a:rPr>
              <a:t>مثل اجتماع مجالس الإدارات واللجان في الشركات .</a:t>
            </a:r>
            <a:endParaRPr lang="en-GB" sz="1400" dirty="0" smtClean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dirty="0">
                <a:solidFill>
                  <a:prstClr val="black"/>
                </a:solidFill>
                <a:ea typeface="Calibri" panose="020F0502020204030204" pitchFamily="34" charset="0"/>
              </a:rPr>
              <a:t> </a:t>
            </a:r>
            <a:endParaRPr lang="en-GB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1930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.9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916</Words>
  <Application>Microsoft Office PowerPoint</Application>
  <PresentationFormat>On-screen Show (4:3)</PresentationFormat>
  <Paragraphs>62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Office Theme</vt:lpstr>
      <vt:lpstr>Adjacency</vt:lpstr>
      <vt:lpstr>1_Adjacency</vt:lpstr>
      <vt:lpstr>2_Adjacency</vt:lpstr>
      <vt:lpstr>1_Office Theme</vt:lpstr>
      <vt:lpstr>Trek</vt:lpstr>
      <vt:lpstr>         جامعة بنها كلية التربية الرياضية للبنين </vt:lpstr>
      <vt:lpstr>قسم الإدارة الرياضية والترويح الفرقة الرابعة-  مقرر  الأسس العلمية للإدارة الرياضية 2</vt:lpstr>
      <vt:lpstr>تحت إشراف</vt:lpstr>
      <vt:lpstr>إدارة الاجتماعات </vt:lpstr>
      <vt:lpstr>مفهوم الاجتماعات : </vt:lpstr>
      <vt:lpstr>أنواع الاجتماعات : </vt:lpstr>
      <vt:lpstr>1- من حيث المدة أو الزمن :  </vt:lpstr>
      <vt:lpstr>2- من حيث الشكل : </vt:lpstr>
      <vt:lpstr>3-  من حيث المستوى : </vt:lpstr>
      <vt:lpstr>أهمية الاجتماعات: </vt:lpstr>
      <vt:lpstr>تابع اهمية الاجتماعات :</vt:lpstr>
      <vt:lpstr>المراحل الرئيسية لعملية إدارة الاجتماعات : </vt:lpstr>
      <vt:lpstr>المرحلة الأولى : مرحلة ما قبل انعقاد الاجتماع . </vt:lpstr>
      <vt:lpstr>ويجب توافر عدة شروط في الأعضاء المزمع دعوتهم لحضور الاجتماع أهمهما : </vt:lpstr>
      <vt:lpstr>3- إعداد جدول أعمال الاجتماع : ( رئيس الاجتماع والسكرتير)</vt:lpstr>
      <vt:lpstr>4- اختيار وتنظيم قاعة الاجتماع : ( سكرتير الاجتماع تحت إشراف الرئيس) </vt:lpstr>
      <vt:lpstr>5-إعداد وإرسال الدعوة والمعلومات اللازمة للاجتماع : </vt:lpstr>
      <vt:lpstr>النهاية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بنها كلية التربية الرياضية للبنين</dc:title>
  <dc:creator>EL WASEET</dc:creator>
  <cp:lastModifiedBy>pc</cp:lastModifiedBy>
  <cp:revision>7</cp:revision>
  <dcterms:created xsi:type="dcterms:W3CDTF">2006-08-16T00:00:00Z</dcterms:created>
  <dcterms:modified xsi:type="dcterms:W3CDTF">2020-03-31T07:28:39Z</dcterms:modified>
</cp:coreProperties>
</file>