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7" r:id="rId3"/>
    <p:sldId id="262"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147EAB-90F6-46CB-B03E-4ED600E020D0}"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A97A4-3B91-44F6-9DBA-CAF6DD1A7321}" type="slidenum">
              <a:rPr lang="en-US" smtClean="0"/>
              <a:t>‹#›</a:t>
            </a:fld>
            <a:endParaRPr lang="en-US"/>
          </a:p>
        </p:txBody>
      </p:sp>
    </p:spTree>
    <p:extLst>
      <p:ext uri="{BB962C8B-B14F-4D97-AF65-F5344CB8AC3E}">
        <p14:creationId xmlns:p14="http://schemas.microsoft.com/office/powerpoint/2010/main" val="3568181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147EAB-90F6-46CB-B03E-4ED600E020D0}"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A97A4-3B91-44F6-9DBA-CAF6DD1A7321}" type="slidenum">
              <a:rPr lang="en-US" smtClean="0"/>
              <a:t>‹#›</a:t>
            </a:fld>
            <a:endParaRPr lang="en-US"/>
          </a:p>
        </p:txBody>
      </p:sp>
    </p:spTree>
    <p:extLst>
      <p:ext uri="{BB962C8B-B14F-4D97-AF65-F5344CB8AC3E}">
        <p14:creationId xmlns:p14="http://schemas.microsoft.com/office/powerpoint/2010/main" val="3624622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147EAB-90F6-46CB-B03E-4ED600E020D0}"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A97A4-3B91-44F6-9DBA-CAF6DD1A7321}" type="slidenum">
              <a:rPr lang="en-US" smtClean="0"/>
              <a:t>‹#›</a:t>
            </a:fld>
            <a:endParaRPr lang="en-US"/>
          </a:p>
        </p:txBody>
      </p:sp>
    </p:spTree>
    <p:extLst>
      <p:ext uri="{BB962C8B-B14F-4D97-AF65-F5344CB8AC3E}">
        <p14:creationId xmlns:p14="http://schemas.microsoft.com/office/powerpoint/2010/main" val="2665773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FB1607-2FFD-4D38-9CA8-220E49BE2517}" type="datetimeFigureOut">
              <a:rPr lang="ar-EG" smtClean="0">
                <a:solidFill>
                  <a:prstClr val="white">
                    <a:tint val="75000"/>
                  </a:prstClr>
                </a:solidFill>
              </a:rPr>
              <a:pPr/>
              <a:t>03/08/1441</a:t>
            </a:fld>
            <a:endParaRPr lang="ar-EG">
              <a:solidFill>
                <a:prstClr val="white">
                  <a:tint val="75000"/>
                </a:prstClr>
              </a:solidFill>
            </a:endParaRPr>
          </a:p>
        </p:txBody>
      </p:sp>
      <p:sp>
        <p:nvSpPr>
          <p:cNvPr id="5" name="Footer Placeholder 4"/>
          <p:cNvSpPr>
            <a:spLocks noGrp="1"/>
          </p:cNvSpPr>
          <p:nvPr>
            <p:ph type="ftr" sz="quarter" idx="11"/>
          </p:nvPr>
        </p:nvSpPr>
        <p:spPr/>
        <p:txBody>
          <a:bodyPr/>
          <a:lstStyle/>
          <a:p>
            <a:endParaRPr lang="ar-EG">
              <a:solidFill>
                <a:prstClr val="white">
                  <a:tint val="75000"/>
                </a:prstClr>
              </a:solidFill>
            </a:endParaRPr>
          </a:p>
        </p:txBody>
      </p:sp>
      <p:sp>
        <p:nvSpPr>
          <p:cNvPr id="6" name="Slide Number Placeholder 5"/>
          <p:cNvSpPr>
            <a:spLocks noGrp="1"/>
          </p:cNvSpPr>
          <p:nvPr>
            <p:ph type="sldNum" sz="quarter" idx="12"/>
          </p:nvPr>
        </p:nvSpPr>
        <p:spPr/>
        <p:txBody>
          <a:bodyPr/>
          <a:lstStyle/>
          <a:p>
            <a:fld id="{EEFC4AC9-6F9D-4769-87D3-A3E38FA5D801}" type="slidenum">
              <a:rPr lang="ar-EG" smtClean="0">
                <a:solidFill>
                  <a:prstClr val="white">
                    <a:tint val="75000"/>
                  </a:prstClr>
                </a:solidFill>
              </a:rPr>
              <a:pPr/>
              <a:t>‹#›</a:t>
            </a:fld>
            <a:endParaRPr lang="ar-EG">
              <a:solidFill>
                <a:prstClr val="white">
                  <a:tint val="75000"/>
                </a:prstClr>
              </a:solidFill>
            </a:endParaRPr>
          </a:p>
        </p:txBody>
      </p:sp>
    </p:spTree>
    <p:extLst>
      <p:ext uri="{BB962C8B-B14F-4D97-AF65-F5344CB8AC3E}">
        <p14:creationId xmlns:p14="http://schemas.microsoft.com/office/powerpoint/2010/main" val="17814834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64FB1607-2FFD-4D38-9CA8-220E49BE2517}" type="datetimeFigureOut">
              <a:rPr lang="ar-EG" smtClean="0">
                <a:solidFill>
                  <a:prstClr val="white">
                    <a:tint val="75000"/>
                  </a:prstClr>
                </a:solidFill>
              </a:rPr>
              <a:pPr/>
              <a:t>03/08/1441</a:t>
            </a:fld>
            <a:endParaRPr lang="ar-EG">
              <a:solidFill>
                <a:prstClr val="white">
                  <a:tint val="75000"/>
                </a:prstClr>
              </a:solidFill>
            </a:endParaRPr>
          </a:p>
        </p:txBody>
      </p:sp>
      <p:sp>
        <p:nvSpPr>
          <p:cNvPr id="5" name="Footer Placeholder 4"/>
          <p:cNvSpPr>
            <a:spLocks noGrp="1"/>
          </p:cNvSpPr>
          <p:nvPr>
            <p:ph type="ftr" sz="quarter" idx="11"/>
          </p:nvPr>
        </p:nvSpPr>
        <p:spPr/>
        <p:txBody>
          <a:bodyPr/>
          <a:lstStyle/>
          <a:p>
            <a:endParaRPr lang="ar-EG">
              <a:solidFill>
                <a:prstClr val="white">
                  <a:tint val="75000"/>
                </a:prstClr>
              </a:solidFill>
            </a:endParaRPr>
          </a:p>
        </p:txBody>
      </p:sp>
      <p:sp>
        <p:nvSpPr>
          <p:cNvPr id="6" name="Slide Number Placeholder 5"/>
          <p:cNvSpPr>
            <a:spLocks noGrp="1"/>
          </p:cNvSpPr>
          <p:nvPr>
            <p:ph type="sldNum" sz="quarter" idx="12"/>
          </p:nvPr>
        </p:nvSpPr>
        <p:spPr/>
        <p:txBody>
          <a:bodyPr/>
          <a:lstStyle/>
          <a:p>
            <a:fld id="{EEFC4AC9-6F9D-4769-87D3-A3E38FA5D801}" type="slidenum">
              <a:rPr lang="ar-EG" smtClean="0">
                <a:solidFill>
                  <a:prstClr val="white">
                    <a:tint val="75000"/>
                  </a:prstClr>
                </a:solidFill>
              </a:rPr>
              <a:pPr/>
              <a:t>‹#›</a:t>
            </a:fld>
            <a:endParaRPr lang="ar-EG">
              <a:solidFill>
                <a:prstClr val="white">
                  <a:tint val="75000"/>
                </a:prstClr>
              </a:solidFill>
            </a:endParaRPr>
          </a:p>
        </p:txBody>
      </p:sp>
    </p:spTree>
    <p:extLst>
      <p:ext uri="{BB962C8B-B14F-4D97-AF65-F5344CB8AC3E}">
        <p14:creationId xmlns:p14="http://schemas.microsoft.com/office/powerpoint/2010/main" val="129583082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FB1607-2FFD-4D38-9CA8-220E49BE2517}" type="datetimeFigureOut">
              <a:rPr lang="ar-EG" smtClean="0">
                <a:solidFill>
                  <a:prstClr val="white">
                    <a:tint val="75000"/>
                  </a:prstClr>
                </a:solidFill>
              </a:rPr>
              <a:pPr/>
              <a:t>03/08/1441</a:t>
            </a:fld>
            <a:endParaRPr lang="ar-EG">
              <a:solidFill>
                <a:prstClr val="white">
                  <a:tint val="75000"/>
                </a:prstClr>
              </a:solidFill>
            </a:endParaRPr>
          </a:p>
        </p:txBody>
      </p:sp>
      <p:sp>
        <p:nvSpPr>
          <p:cNvPr id="5" name="Footer Placeholder 4"/>
          <p:cNvSpPr>
            <a:spLocks noGrp="1"/>
          </p:cNvSpPr>
          <p:nvPr>
            <p:ph type="ftr" sz="quarter" idx="11"/>
          </p:nvPr>
        </p:nvSpPr>
        <p:spPr/>
        <p:txBody>
          <a:bodyPr/>
          <a:lstStyle/>
          <a:p>
            <a:endParaRPr lang="ar-EG">
              <a:solidFill>
                <a:prstClr val="white">
                  <a:tint val="75000"/>
                </a:prstClr>
              </a:solidFill>
            </a:endParaRPr>
          </a:p>
        </p:txBody>
      </p:sp>
      <p:sp>
        <p:nvSpPr>
          <p:cNvPr id="6" name="Slide Number Placeholder 5"/>
          <p:cNvSpPr>
            <a:spLocks noGrp="1"/>
          </p:cNvSpPr>
          <p:nvPr>
            <p:ph type="sldNum" sz="quarter" idx="12"/>
          </p:nvPr>
        </p:nvSpPr>
        <p:spPr/>
        <p:txBody>
          <a:bodyPr/>
          <a:lstStyle/>
          <a:p>
            <a:fld id="{EEFC4AC9-6F9D-4769-87D3-A3E38FA5D801}" type="slidenum">
              <a:rPr lang="ar-EG" smtClean="0">
                <a:solidFill>
                  <a:prstClr val="white">
                    <a:tint val="75000"/>
                  </a:prstClr>
                </a:solidFill>
              </a:rPr>
              <a:pPr/>
              <a:t>‹#›</a:t>
            </a:fld>
            <a:endParaRPr lang="ar-EG">
              <a:solidFill>
                <a:prstClr val="white">
                  <a:tint val="75000"/>
                </a:prstClr>
              </a:solidFill>
            </a:endParaRPr>
          </a:p>
        </p:txBody>
      </p:sp>
    </p:spTree>
    <p:extLst>
      <p:ext uri="{BB962C8B-B14F-4D97-AF65-F5344CB8AC3E}">
        <p14:creationId xmlns:p14="http://schemas.microsoft.com/office/powerpoint/2010/main" val="37692259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FB1607-2FFD-4D38-9CA8-220E49BE2517}" type="datetimeFigureOut">
              <a:rPr lang="ar-EG" smtClean="0">
                <a:solidFill>
                  <a:prstClr val="white">
                    <a:tint val="75000"/>
                  </a:prstClr>
                </a:solidFill>
              </a:rPr>
              <a:pPr/>
              <a:t>03/08/1441</a:t>
            </a:fld>
            <a:endParaRPr lang="ar-EG">
              <a:solidFill>
                <a:prstClr val="white">
                  <a:tint val="75000"/>
                </a:prstClr>
              </a:solidFill>
            </a:endParaRPr>
          </a:p>
        </p:txBody>
      </p:sp>
      <p:sp>
        <p:nvSpPr>
          <p:cNvPr id="6" name="Footer Placeholder 5"/>
          <p:cNvSpPr>
            <a:spLocks noGrp="1"/>
          </p:cNvSpPr>
          <p:nvPr>
            <p:ph type="ftr" sz="quarter" idx="11"/>
          </p:nvPr>
        </p:nvSpPr>
        <p:spPr/>
        <p:txBody>
          <a:bodyPr/>
          <a:lstStyle/>
          <a:p>
            <a:endParaRPr lang="ar-EG">
              <a:solidFill>
                <a:prstClr val="white">
                  <a:tint val="75000"/>
                </a:prstClr>
              </a:solidFill>
            </a:endParaRPr>
          </a:p>
        </p:txBody>
      </p:sp>
      <p:sp>
        <p:nvSpPr>
          <p:cNvPr id="7" name="Slide Number Placeholder 6"/>
          <p:cNvSpPr>
            <a:spLocks noGrp="1"/>
          </p:cNvSpPr>
          <p:nvPr>
            <p:ph type="sldNum" sz="quarter" idx="12"/>
          </p:nvPr>
        </p:nvSpPr>
        <p:spPr/>
        <p:txBody>
          <a:bodyPr/>
          <a:lstStyle/>
          <a:p>
            <a:fld id="{EEFC4AC9-6F9D-4769-87D3-A3E38FA5D801}" type="slidenum">
              <a:rPr lang="ar-EG" smtClean="0">
                <a:solidFill>
                  <a:prstClr val="white">
                    <a:tint val="75000"/>
                  </a:prstClr>
                </a:solidFill>
              </a:rPr>
              <a:pPr/>
              <a:t>‹#›</a:t>
            </a:fld>
            <a:endParaRPr lang="ar-EG">
              <a:solidFill>
                <a:prstClr val="white">
                  <a:tint val="75000"/>
                </a:prstClr>
              </a:solidFill>
            </a:endParaRPr>
          </a:p>
        </p:txBody>
      </p:sp>
    </p:spTree>
    <p:extLst>
      <p:ext uri="{BB962C8B-B14F-4D97-AF65-F5344CB8AC3E}">
        <p14:creationId xmlns:p14="http://schemas.microsoft.com/office/powerpoint/2010/main" val="169665016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FB1607-2FFD-4D38-9CA8-220E49BE2517}" type="datetimeFigureOut">
              <a:rPr lang="ar-EG" smtClean="0">
                <a:solidFill>
                  <a:prstClr val="white">
                    <a:tint val="75000"/>
                  </a:prstClr>
                </a:solidFill>
              </a:rPr>
              <a:pPr/>
              <a:t>03/08/1441</a:t>
            </a:fld>
            <a:endParaRPr lang="ar-EG">
              <a:solidFill>
                <a:prstClr val="white">
                  <a:tint val="75000"/>
                </a:prstClr>
              </a:solidFill>
            </a:endParaRPr>
          </a:p>
        </p:txBody>
      </p:sp>
      <p:sp>
        <p:nvSpPr>
          <p:cNvPr id="8" name="Footer Placeholder 7"/>
          <p:cNvSpPr>
            <a:spLocks noGrp="1"/>
          </p:cNvSpPr>
          <p:nvPr>
            <p:ph type="ftr" sz="quarter" idx="11"/>
          </p:nvPr>
        </p:nvSpPr>
        <p:spPr/>
        <p:txBody>
          <a:bodyPr/>
          <a:lstStyle/>
          <a:p>
            <a:endParaRPr lang="ar-EG">
              <a:solidFill>
                <a:prstClr val="white">
                  <a:tint val="75000"/>
                </a:prstClr>
              </a:solidFill>
            </a:endParaRPr>
          </a:p>
        </p:txBody>
      </p:sp>
      <p:sp>
        <p:nvSpPr>
          <p:cNvPr id="9" name="Slide Number Placeholder 8"/>
          <p:cNvSpPr>
            <a:spLocks noGrp="1"/>
          </p:cNvSpPr>
          <p:nvPr>
            <p:ph type="sldNum" sz="quarter" idx="12"/>
          </p:nvPr>
        </p:nvSpPr>
        <p:spPr/>
        <p:txBody>
          <a:bodyPr/>
          <a:lstStyle/>
          <a:p>
            <a:fld id="{EEFC4AC9-6F9D-4769-87D3-A3E38FA5D801}" type="slidenum">
              <a:rPr lang="ar-EG" smtClean="0">
                <a:solidFill>
                  <a:prstClr val="white">
                    <a:tint val="75000"/>
                  </a:prstClr>
                </a:solidFill>
              </a:rPr>
              <a:pPr/>
              <a:t>‹#›</a:t>
            </a:fld>
            <a:endParaRPr lang="ar-EG">
              <a:solidFill>
                <a:prstClr val="white">
                  <a:tint val="75000"/>
                </a:prstClr>
              </a:solidFill>
            </a:endParaRPr>
          </a:p>
        </p:txBody>
      </p:sp>
    </p:spTree>
    <p:extLst>
      <p:ext uri="{BB962C8B-B14F-4D97-AF65-F5344CB8AC3E}">
        <p14:creationId xmlns:p14="http://schemas.microsoft.com/office/powerpoint/2010/main" val="136512139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FB1607-2FFD-4D38-9CA8-220E49BE2517}" type="datetimeFigureOut">
              <a:rPr lang="ar-EG" smtClean="0">
                <a:solidFill>
                  <a:prstClr val="white">
                    <a:tint val="75000"/>
                  </a:prstClr>
                </a:solidFill>
              </a:rPr>
              <a:pPr/>
              <a:t>03/08/1441</a:t>
            </a:fld>
            <a:endParaRPr lang="ar-EG">
              <a:solidFill>
                <a:prstClr val="white">
                  <a:tint val="75000"/>
                </a:prstClr>
              </a:solidFill>
            </a:endParaRPr>
          </a:p>
        </p:txBody>
      </p:sp>
      <p:sp>
        <p:nvSpPr>
          <p:cNvPr id="4" name="Footer Placeholder 3"/>
          <p:cNvSpPr>
            <a:spLocks noGrp="1"/>
          </p:cNvSpPr>
          <p:nvPr>
            <p:ph type="ftr" sz="quarter" idx="11"/>
          </p:nvPr>
        </p:nvSpPr>
        <p:spPr/>
        <p:txBody>
          <a:bodyPr/>
          <a:lstStyle/>
          <a:p>
            <a:endParaRPr lang="ar-EG">
              <a:solidFill>
                <a:prstClr val="white">
                  <a:tint val="75000"/>
                </a:prstClr>
              </a:solidFill>
            </a:endParaRPr>
          </a:p>
        </p:txBody>
      </p:sp>
      <p:sp>
        <p:nvSpPr>
          <p:cNvPr id="5" name="Slide Number Placeholder 4"/>
          <p:cNvSpPr>
            <a:spLocks noGrp="1"/>
          </p:cNvSpPr>
          <p:nvPr>
            <p:ph type="sldNum" sz="quarter" idx="12"/>
          </p:nvPr>
        </p:nvSpPr>
        <p:spPr/>
        <p:txBody>
          <a:bodyPr/>
          <a:lstStyle/>
          <a:p>
            <a:fld id="{EEFC4AC9-6F9D-4769-87D3-A3E38FA5D801}" type="slidenum">
              <a:rPr lang="ar-EG" smtClean="0">
                <a:solidFill>
                  <a:prstClr val="white">
                    <a:tint val="75000"/>
                  </a:prstClr>
                </a:solidFill>
              </a:rPr>
              <a:pPr/>
              <a:t>‹#›</a:t>
            </a:fld>
            <a:endParaRPr lang="ar-EG">
              <a:solidFill>
                <a:prstClr val="white">
                  <a:tint val="75000"/>
                </a:prstClr>
              </a:solidFill>
            </a:endParaRPr>
          </a:p>
        </p:txBody>
      </p:sp>
    </p:spTree>
    <p:extLst>
      <p:ext uri="{BB962C8B-B14F-4D97-AF65-F5344CB8AC3E}">
        <p14:creationId xmlns:p14="http://schemas.microsoft.com/office/powerpoint/2010/main" val="223543705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B1607-2FFD-4D38-9CA8-220E49BE2517}" type="datetimeFigureOut">
              <a:rPr lang="ar-EG" smtClean="0">
                <a:solidFill>
                  <a:prstClr val="white">
                    <a:tint val="75000"/>
                  </a:prstClr>
                </a:solidFill>
              </a:rPr>
              <a:pPr/>
              <a:t>03/08/1441</a:t>
            </a:fld>
            <a:endParaRPr lang="ar-EG">
              <a:solidFill>
                <a:prstClr val="white">
                  <a:tint val="75000"/>
                </a:prstClr>
              </a:solidFill>
            </a:endParaRPr>
          </a:p>
        </p:txBody>
      </p:sp>
      <p:sp>
        <p:nvSpPr>
          <p:cNvPr id="3" name="Footer Placeholder 2"/>
          <p:cNvSpPr>
            <a:spLocks noGrp="1"/>
          </p:cNvSpPr>
          <p:nvPr>
            <p:ph type="ftr" sz="quarter" idx="11"/>
          </p:nvPr>
        </p:nvSpPr>
        <p:spPr/>
        <p:txBody>
          <a:bodyPr/>
          <a:lstStyle/>
          <a:p>
            <a:endParaRPr lang="ar-EG">
              <a:solidFill>
                <a:prstClr val="white">
                  <a:tint val="75000"/>
                </a:prstClr>
              </a:solidFill>
            </a:endParaRPr>
          </a:p>
        </p:txBody>
      </p:sp>
      <p:sp>
        <p:nvSpPr>
          <p:cNvPr id="4" name="Slide Number Placeholder 3"/>
          <p:cNvSpPr>
            <a:spLocks noGrp="1"/>
          </p:cNvSpPr>
          <p:nvPr>
            <p:ph type="sldNum" sz="quarter" idx="12"/>
          </p:nvPr>
        </p:nvSpPr>
        <p:spPr/>
        <p:txBody>
          <a:bodyPr/>
          <a:lstStyle/>
          <a:p>
            <a:fld id="{EEFC4AC9-6F9D-4769-87D3-A3E38FA5D801}" type="slidenum">
              <a:rPr lang="ar-EG" smtClean="0">
                <a:solidFill>
                  <a:prstClr val="white">
                    <a:tint val="75000"/>
                  </a:prstClr>
                </a:solidFill>
              </a:rPr>
              <a:pPr/>
              <a:t>‹#›</a:t>
            </a:fld>
            <a:endParaRPr lang="ar-EG">
              <a:solidFill>
                <a:prstClr val="white">
                  <a:tint val="75000"/>
                </a:prstClr>
              </a:solidFill>
            </a:endParaRPr>
          </a:p>
        </p:txBody>
      </p:sp>
    </p:spTree>
    <p:extLst>
      <p:ext uri="{BB962C8B-B14F-4D97-AF65-F5344CB8AC3E}">
        <p14:creationId xmlns:p14="http://schemas.microsoft.com/office/powerpoint/2010/main" val="237643411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FB1607-2FFD-4D38-9CA8-220E49BE2517}" type="datetimeFigureOut">
              <a:rPr lang="ar-EG" smtClean="0">
                <a:solidFill>
                  <a:prstClr val="white">
                    <a:tint val="75000"/>
                  </a:prstClr>
                </a:solidFill>
              </a:rPr>
              <a:pPr/>
              <a:t>03/08/1441</a:t>
            </a:fld>
            <a:endParaRPr lang="ar-EG">
              <a:solidFill>
                <a:prstClr val="white">
                  <a:tint val="75000"/>
                </a:prstClr>
              </a:solidFill>
            </a:endParaRPr>
          </a:p>
        </p:txBody>
      </p:sp>
      <p:sp>
        <p:nvSpPr>
          <p:cNvPr id="6" name="Footer Placeholder 5"/>
          <p:cNvSpPr>
            <a:spLocks noGrp="1"/>
          </p:cNvSpPr>
          <p:nvPr>
            <p:ph type="ftr" sz="quarter" idx="11"/>
          </p:nvPr>
        </p:nvSpPr>
        <p:spPr/>
        <p:txBody>
          <a:bodyPr/>
          <a:lstStyle/>
          <a:p>
            <a:endParaRPr lang="ar-EG">
              <a:solidFill>
                <a:prstClr val="white">
                  <a:tint val="75000"/>
                </a:prstClr>
              </a:solidFill>
            </a:endParaRPr>
          </a:p>
        </p:txBody>
      </p:sp>
      <p:sp>
        <p:nvSpPr>
          <p:cNvPr id="7" name="Slide Number Placeholder 6"/>
          <p:cNvSpPr>
            <a:spLocks noGrp="1"/>
          </p:cNvSpPr>
          <p:nvPr>
            <p:ph type="sldNum" sz="quarter" idx="12"/>
          </p:nvPr>
        </p:nvSpPr>
        <p:spPr/>
        <p:txBody>
          <a:bodyPr/>
          <a:lstStyle/>
          <a:p>
            <a:fld id="{EEFC4AC9-6F9D-4769-87D3-A3E38FA5D801}" type="slidenum">
              <a:rPr lang="ar-EG" smtClean="0">
                <a:solidFill>
                  <a:prstClr val="white">
                    <a:tint val="75000"/>
                  </a:prstClr>
                </a:solidFill>
              </a:rPr>
              <a:pPr/>
              <a:t>‹#›</a:t>
            </a:fld>
            <a:endParaRPr lang="ar-EG">
              <a:solidFill>
                <a:prstClr val="white">
                  <a:tint val="75000"/>
                </a:prstClr>
              </a:solidFill>
            </a:endParaRPr>
          </a:p>
        </p:txBody>
      </p:sp>
    </p:spTree>
    <p:extLst>
      <p:ext uri="{BB962C8B-B14F-4D97-AF65-F5344CB8AC3E}">
        <p14:creationId xmlns:p14="http://schemas.microsoft.com/office/powerpoint/2010/main" val="37019131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147EAB-90F6-46CB-B03E-4ED600E020D0}"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A97A4-3B91-44F6-9DBA-CAF6DD1A7321}" type="slidenum">
              <a:rPr lang="en-US" smtClean="0"/>
              <a:t>‹#›</a:t>
            </a:fld>
            <a:endParaRPr lang="en-US"/>
          </a:p>
        </p:txBody>
      </p:sp>
    </p:spTree>
    <p:extLst>
      <p:ext uri="{BB962C8B-B14F-4D97-AF65-F5344CB8AC3E}">
        <p14:creationId xmlns:p14="http://schemas.microsoft.com/office/powerpoint/2010/main" val="1013457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FB1607-2FFD-4D38-9CA8-220E49BE2517}" type="datetimeFigureOut">
              <a:rPr lang="ar-EG" smtClean="0">
                <a:solidFill>
                  <a:prstClr val="white">
                    <a:tint val="75000"/>
                  </a:prstClr>
                </a:solidFill>
              </a:rPr>
              <a:pPr/>
              <a:t>03/08/1441</a:t>
            </a:fld>
            <a:endParaRPr lang="ar-EG">
              <a:solidFill>
                <a:prstClr val="white">
                  <a:tint val="75000"/>
                </a:prstClr>
              </a:solidFill>
            </a:endParaRPr>
          </a:p>
        </p:txBody>
      </p:sp>
      <p:sp>
        <p:nvSpPr>
          <p:cNvPr id="6" name="Footer Placeholder 5"/>
          <p:cNvSpPr>
            <a:spLocks noGrp="1"/>
          </p:cNvSpPr>
          <p:nvPr>
            <p:ph type="ftr" sz="quarter" idx="11"/>
          </p:nvPr>
        </p:nvSpPr>
        <p:spPr/>
        <p:txBody>
          <a:bodyPr/>
          <a:lstStyle/>
          <a:p>
            <a:endParaRPr lang="ar-EG">
              <a:solidFill>
                <a:prstClr val="white">
                  <a:tint val="75000"/>
                </a:prstClr>
              </a:solidFill>
            </a:endParaRPr>
          </a:p>
        </p:txBody>
      </p:sp>
      <p:sp>
        <p:nvSpPr>
          <p:cNvPr id="7" name="Slide Number Placeholder 6"/>
          <p:cNvSpPr>
            <a:spLocks noGrp="1"/>
          </p:cNvSpPr>
          <p:nvPr>
            <p:ph type="sldNum" sz="quarter" idx="12"/>
          </p:nvPr>
        </p:nvSpPr>
        <p:spPr/>
        <p:txBody>
          <a:bodyPr/>
          <a:lstStyle/>
          <a:p>
            <a:fld id="{EEFC4AC9-6F9D-4769-87D3-A3E38FA5D801}" type="slidenum">
              <a:rPr lang="ar-EG" smtClean="0">
                <a:solidFill>
                  <a:prstClr val="white">
                    <a:tint val="75000"/>
                  </a:prstClr>
                </a:solidFill>
              </a:rPr>
              <a:pPr/>
              <a:t>‹#›</a:t>
            </a:fld>
            <a:endParaRPr lang="ar-EG">
              <a:solidFill>
                <a:prstClr val="white">
                  <a:tint val="75000"/>
                </a:prstClr>
              </a:solidFill>
            </a:endParaRPr>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solidFill>
                  <a:prstClr val="white"/>
                </a:solidFill>
              </a:endParaRPr>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solidFill>
                  <a:prstClr val="white"/>
                </a:solidFill>
              </a:endParaRPr>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solidFill>
                  <a:prstClr val="white"/>
                </a:solidFill>
              </a:endParaRPr>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solidFill>
                  <a:prstClr val="white"/>
                </a:solidFill>
              </a:endParaRPr>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solidFill>
                  <a:prstClr val="white"/>
                </a:solidFill>
              </a:endParaRPr>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solidFill>
                  <a:prstClr val="white"/>
                </a:solidFill>
              </a:endParaRPr>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solidFill>
                  <a:prstClr val="white"/>
                </a:solidFill>
              </a:endParaRPr>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solidFill>
                  <a:prstClr val="white"/>
                </a:solidFill>
              </a:endParaRPr>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extLst>
      <p:ext uri="{BB962C8B-B14F-4D97-AF65-F5344CB8AC3E}">
        <p14:creationId xmlns:p14="http://schemas.microsoft.com/office/powerpoint/2010/main" val="379391483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FB1607-2FFD-4D38-9CA8-220E49BE2517}" type="datetimeFigureOut">
              <a:rPr lang="ar-EG" smtClean="0">
                <a:solidFill>
                  <a:prstClr val="white">
                    <a:tint val="75000"/>
                  </a:prstClr>
                </a:solidFill>
              </a:rPr>
              <a:pPr/>
              <a:t>03/08/1441</a:t>
            </a:fld>
            <a:endParaRPr lang="ar-EG">
              <a:solidFill>
                <a:prstClr val="white">
                  <a:tint val="75000"/>
                </a:prstClr>
              </a:solidFill>
            </a:endParaRPr>
          </a:p>
        </p:txBody>
      </p:sp>
      <p:sp>
        <p:nvSpPr>
          <p:cNvPr id="5" name="Footer Placeholder 4"/>
          <p:cNvSpPr>
            <a:spLocks noGrp="1"/>
          </p:cNvSpPr>
          <p:nvPr>
            <p:ph type="ftr" sz="quarter" idx="11"/>
          </p:nvPr>
        </p:nvSpPr>
        <p:spPr/>
        <p:txBody>
          <a:bodyPr/>
          <a:lstStyle/>
          <a:p>
            <a:endParaRPr lang="ar-EG">
              <a:solidFill>
                <a:prstClr val="white">
                  <a:tint val="75000"/>
                </a:prstClr>
              </a:solidFill>
            </a:endParaRPr>
          </a:p>
        </p:txBody>
      </p:sp>
      <p:sp>
        <p:nvSpPr>
          <p:cNvPr id="6" name="Slide Number Placeholder 5"/>
          <p:cNvSpPr>
            <a:spLocks noGrp="1"/>
          </p:cNvSpPr>
          <p:nvPr>
            <p:ph type="sldNum" sz="quarter" idx="12"/>
          </p:nvPr>
        </p:nvSpPr>
        <p:spPr/>
        <p:txBody>
          <a:bodyPr/>
          <a:lstStyle/>
          <a:p>
            <a:fld id="{EEFC4AC9-6F9D-4769-87D3-A3E38FA5D801}" type="slidenum">
              <a:rPr lang="ar-EG" smtClean="0">
                <a:solidFill>
                  <a:prstClr val="white">
                    <a:tint val="75000"/>
                  </a:prstClr>
                </a:solidFill>
              </a:rPr>
              <a:pPr/>
              <a:t>‹#›</a:t>
            </a:fld>
            <a:endParaRPr lang="ar-EG">
              <a:solidFill>
                <a:prstClr val="white">
                  <a:tint val="75000"/>
                </a:prstClr>
              </a:solidFill>
            </a:endParaRPr>
          </a:p>
        </p:txBody>
      </p:sp>
    </p:spTree>
    <p:extLst>
      <p:ext uri="{BB962C8B-B14F-4D97-AF65-F5344CB8AC3E}">
        <p14:creationId xmlns:p14="http://schemas.microsoft.com/office/powerpoint/2010/main" val="159019485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FB1607-2FFD-4D38-9CA8-220E49BE2517}" type="datetimeFigureOut">
              <a:rPr lang="ar-EG" smtClean="0">
                <a:solidFill>
                  <a:prstClr val="white">
                    <a:tint val="75000"/>
                  </a:prstClr>
                </a:solidFill>
              </a:rPr>
              <a:pPr/>
              <a:t>03/08/1441</a:t>
            </a:fld>
            <a:endParaRPr lang="ar-EG">
              <a:solidFill>
                <a:prstClr val="white">
                  <a:tint val="75000"/>
                </a:prstClr>
              </a:solidFill>
            </a:endParaRPr>
          </a:p>
        </p:txBody>
      </p:sp>
      <p:sp>
        <p:nvSpPr>
          <p:cNvPr id="5" name="Footer Placeholder 4"/>
          <p:cNvSpPr>
            <a:spLocks noGrp="1"/>
          </p:cNvSpPr>
          <p:nvPr>
            <p:ph type="ftr" sz="quarter" idx="11"/>
          </p:nvPr>
        </p:nvSpPr>
        <p:spPr/>
        <p:txBody>
          <a:bodyPr/>
          <a:lstStyle/>
          <a:p>
            <a:endParaRPr lang="ar-EG">
              <a:solidFill>
                <a:prstClr val="white">
                  <a:tint val="75000"/>
                </a:prstClr>
              </a:solidFill>
            </a:endParaRPr>
          </a:p>
        </p:txBody>
      </p:sp>
      <p:sp>
        <p:nvSpPr>
          <p:cNvPr id="6" name="Slide Number Placeholder 5"/>
          <p:cNvSpPr>
            <a:spLocks noGrp="1"/>
          </p:cNvSpPr>
          <p:nvPr>
            <p:ph type="sldNum" sz="quarter" idx="12"/>
          </p:nvPr>
        </p:nvSpPr>
        <p:spPr/>
        <p:txBody>
          <a:bodyPr/>
          <a:lstStyle/>
          <a:p>
            <a:fld id="{EEFC4AC9-6F9D-4769-87D3-A3E38FA5D801}" type="slidenum">
              <a:rPr lang="ar-EG" smtClean="0">
                <a:solidFill>
                  <a:prstClr val="white">
                    <a:tint val="75000"/>
                  </a:prstClr>
                </a:solidFill>
              </a:rPr>
              <a:pPr/>
              <a:t>‹#›</a:t>
            </a:fld>
            <a:endParaRPr lang="ar-EG">
              <a:solidFill>
                <a:prstClr val="white">
                  <a:tint val="75000"/>
                </a:prstClr>
              </a:solidFill>
            </a:endParaRPr>
          </a:p>
        </p:txBody>
      </p:sp>
    </p:spTree>
    <p:extLst>
      <p:ext uri="{BB962C8B-B14F-4D97-AF65-F5344CB8AC3E}">
        <p14:creationId xmlns:p14="http://schemas.microsoft.com/office/powerpoint/2010/main" val="22202118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147EAB-90F6-46CB-B03E-4ED600E020D0}"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A97A4-3B91-44F6-9DBA-CAF6DD1A7321}" type="slidenum">
              <a:rPr lang="en-US" smtClean="0"/>
              <a:t>‹#›</a:t>
            </a:fld>
            <a:endParaRPr lang="en-US"/>
          </a:p>
        </p:txBody>
      </p:sp>
    </p:spTree>
    <p:extLst>
      <p:ext uri="{BB962C8B-B14F-4D97-AF65-F5344CB8AC3E}">
        <p14:creationId xmlns:p14="http://schemas.microsoft.com/office/powerpoint/2010/main" val="884015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147EAB-90F6-46CB-B03E-4ED600E020D0}"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A97A4-3B91-44F6-9DBA-CAF6DD1A7321}" type="slidenum">
              <a:rPr lang="en-US" smtClean="0"/>
              <a:t>‹#›</a:t>
            </a:fld>
            <a:endParaRPr lang="en-US"/>
          </a:p>
        </p:txBody>
      </p:sp>
    </p:spTree>
    <p:extLst>
      <p:ext uri="{BB962C8B-B14F-4D97-AF65-F5344CB8AC3E}">
        <p14:creationId xmlns:p14="http://schemas.microsoft.com/office/powerpoint/2010/main" val="101996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147EAB-90F6-46CB-B03E-4ED600E020D0}" type="datetimeFigureOut">
              <a:rPr lang="en-US" smtClean="0"/>
              <a:t>3/27/2020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DA97A4-3B91-44F6-9DBA-CAF6DD1A7321}" type="slidenum">
              <a:rPr lang="en-US" smtClean="0"/>
              <a:t>‹#›</a:t>
            </a:fld>
            <a:endParaRPr lang="en-US"/>
          </a:p>
        </p:txBody>
      </p:sp>
    </p:spTree>
    <p:extLst>
      <p:ext uri="{BB962C8B-B14F-4D97-AF65-F5344CB8AC3E}">
        <p14:creationId xmlns:p14="http://schemas.microsoft.com/office/powerpoint/2010/main" val="3363484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147EAB-90F6-46CB-B03E-4ED600E020D0}" type="datetimeFigureOut">
              <a:rPr lang="en-US" smtClean="0"/>
              <a:t>3/27/2020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DA97A4-3B91-44F6-9DBA-CAF6DD1A7321}" type="slidenum">
              <a:rPr lang="en-US" smtClean="0"/>
              <a:t>‹#›</a:t>
            </a:fld>
            <a:endParaRPr lang="en-US"/>
          </a:p>
        </p:txBody>
      </p:sp>
    </p:spTree>
    <p:extLst>
      <p:ext uri="{BB962C8B-B14F-4D97-AF65-F5344CB8AC3E}">
        <p14:creationId xmlns:p14="http://schemas.microsoft.com/office/powerpoint/2010/main" val="3845403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147EAB-90F6-46CB-B03E-4ED600E020D0}" type="datetimeFigureOut">
              <a:rPr lang="en-US" smtClean="0"/>
              <a:t>3/27/2020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DA97A4-3B91-44F6-9DBA-CAF6DD1A7321}" type="slidenum">
              <a:rPr lang="en-US" smtClean="0"/>
              <a:t>‹#›</a:t>
            </a:fld>
            <a:endParaRPr lang="en-US"/>
          </a:p>
        </p:txBody>
      </p:sp>
    </p:spTree>
    <p:extLst>
      <p:ext uri="{BB962C8B-B14F-4D97-AF65-F5344CB8AC3E}">
        <p14:creationId xmlns:p14="http://schemas.microsoft.com/office/powerpoint/2010/main" val="3056675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147EAB-90F6-46CB-B03E-4ED600E020D0}"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A97A4-3B91-44F6-9DBA-CAF6DD1A7321}" type="slidenum">
              <a:rPr lang="en-US" smtClean="0"/>
              <a:t>‹#›</a:t>
            </a:fld>
            <a:endParaRPr lang="en-US"/>
          </a:p>
        </p:txBody>
      </p:sp>
    </p:spTree>
    <p:extLst>
      <p:ext uri="{BB962C8B-B14F-4D97-AF65-F5344CB8AC3E}">
        <p14:creationId xmlns:p14="http://schemas.microsoft.com/office/powerpoint/2010/main" val="2287999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147EAB-90F6-46CB-B03E-4ED600E020D0}"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A97A4-3B91-44F6-9DBA-CAF6DD1A7321}" type="slidenum">
              <a:rPr lang="en-US" smtClean="0"/>
              <a:t>‹#›</a:t>
            </a:fld>
            <a:endParaRPr lang="en-US"/>
          </a:p>
        </p:txBody>
      </p:sp>
    </p:spTree>
    <p:extLst>
      <p:ext uri="{BB962C8B-B14F-4D97-AF65-F5344CB8AC3E}">
        <p14:creationId xmlns:p14="http://schemas.microsoft.com/office/powerpoint/2010/main" val="2911808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47EAB-90F6-46CB-B03E-4ED600E020D0}" type="datetimeFigureOut">
              <a:rPr lang="en-US" smtClean="0"/>
              <a:t>3/27/2020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DA97A4-3B91-44F6-9DBA-CAF6DD1A7321}" type="slidenum">
              <a:rPr lang="en-US" smtClean="0"/>
              <a:t>‹#›</a:t>
            </a:fld>
            <a:endParaRPr lang="en-US"/>
          </a:p>
        </p:txBody>
      </p:sp>
    </p:spTree>
    <p:extLst>
      <p:ext uri="{BB962C8B-B14F-4D97-AF65-F5344CB8AC3E}">
        <p14:creationId xmlns:p14="http://schemas.microsoft.com/office/powerpoint/2010/main" val="3914753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ln w="317500">
                <a:solidFill>
                  <a:prstClr val="white"/>
                </a:solidFill>
              </a:ln>
              <a:solidFill>
                <a:prstClr val="white"/>
              </a:solidFill>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ln w="317500">
                <a:solidFill>
                  <a:prstClr val="white"/>
                </a:solidFill>
              </a:ln>
              <a:solidFill>
                <a:prstClr val="white"/>
              </a:solidFill>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ln w="317500">
                <a:solidFill>
                  <a:prstClr val="white"/>
                </a:solidFill>
              </a:ln>
              <a:solidFill>
                <a:prstClr val="white"/>
              </a:solidFill>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ln w="317500">
                <a:solidFill>
                  <a:prstClr val="white"/>
                </a:solidFill>
              </a:ln>
              <a:solidFill>
                <a:prstClr val="white"/>
              </a:solidFill>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ln w="317500">
                <a:solidFill>
                  <a:prstClr val="white"/>
                </a:solidFill>
              </a:ln>
              <a:solidFill>
                <a:prstClr val="white"/>
              </a:solidFill>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ln w="317500">
                <a:solidFill>
                  <a:prstClr val="white"/>
                </a:solidFill>
              </a:ln>
              <a:solidFill>
                <a:prstClr val="white"/>
              </a:solidFill>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ln w="317500">
                <a:solidFill>
                  <a:prstClr val="white"/>
                </a:solidFill>
              </a:ln>
              <a:solidFill>
                <a:prstClr val="white"/>
              </a:solidFill>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ln w="317500">
                <a:solidFill>
                  <a:prstClr val="white"/>
                </a:solidFill>
              </a:ln>
              <a:solidFill>
                <a:prstClr val="white"/>
              </a:solidFill>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ln w="317500">
                <a:solidFill>
                  <a:prstClr val="white"/>
                </a:solidFill>
              </a:ln>
              <a:solidFill>
                <a:prstClr val="white"/>
              </a:solidFill>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ln w="317500">
                <a:solidFill>
                  <a:prstClr val="white"/>
                </a:solidFill>
              </a:ln>
              <a:solidFill>
                <a:prstClr val="white"/>
              </a:solidFill>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ln w="317500">
                <a:solidFill>
                  <a:prstClr val="white"/>
                </a:solidFill>
              </a:ln>
              <a:solidFill>
                <a:prstClr val="white"/>
              </a:solidFill>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ln w="317500">
                <a:solidFill>
                  <a:prstClr val="white"/>
                </a:solidFill>
              </a:ln>
              <a:solidFill>
                <a:prstClr val="white"/>
              </a:solidFill>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ln w="317500">
                <a:solidFill>
                  <a:prstClr val="white"/>
                </a:solidFill>
              </a:ln>
              <a:solidFill>
                <a:prstClr val="white"/>
              </a:solidFill>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ln w="317500">
                <a:solidFill>
                  <a:prstClr val="white"/>
                </a:solidFill>
              </a:ln>
              <a:solidFill>
                <a:prstClr val="white"/>
              </a:solidFill>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ln w="317500">
                <a:solidFill>
                  <a:prstClr val="white"/>
                </a:solidFill>
              </a:ln>
              <a:solidFill>
                <a:prstClr val="white"/>
              </a:solidFill>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ln w="317500">
                <a:solidFill>
                  <a:prstClr val="white"/>
                </a:solidFill>
              </a:ln>
              <a:solidFill>
                <a:prstClr val="white"/>
              </a:solidFill>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pPr rtl="1"/>
            <a:fld id="{64FB1607-2FFD-4D38-9CA8-220E49BE2517}" type="datetimeFigureOut">
              <a:rPr lang="ar-EG" smtClean="0">
                <a:solidFill>
                  <a:prstClr val="white">
                    <a:tint val="75000"/>
                  </a:prstClr>
                </a:solidFill>
              </a:rPr>
              <a:pPr rtl="1"/>
              <a:t>03/08/1441</a:t>
            </a:fld>
            <a:endParaRPr lang="ar-EG">
              <a:solidFill>
                <a:prstClr val="white">
                  <a:tint val="75000"/>
                </a:prstClr>
              </a:solidFill>
            </a:endParaRP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pPr rtl="1"/>
            <a:endParaRPr lang="ar-EG">
              <a:solidFill>
                <a:prstClr val="white">
                  <a:tint val="75000"/>
                </a:prstClr>
              </a:solidFill>
            </a:endParaRP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pPr rtl="1"/>
            <a:fld id="{EEFC4AC9-6F9D-4769-87D3-A3E38FA5D801}" type="slidenum">
              <a:rPr lang="ar-EG" smtClean="0">
                <a:solidFill>
                  <a:prstClr val="white">
                    <a:tint val="75000"/>
                  </a:prstClr>
                </a:solidFill>
              </a:rPr>
              <a:pPr rtl="1"/>
              <a:t>‹#›</a:t>
            </a:fld>
            <a:endParaRPr lang="ar-EG">
              <a:solidFill>
                <a:prstClr val="white">
                  <a:tint val="75000"/>
                </a:prstClr>
              </a:solidFill>
            </a:endParaRPr>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ln w="317500">
                <a:solidFill>
                  <a:prstClr val="white"/>
                </a:solidFill>
              </a:ln>
              <a:solidFill>
                <a:prstClr val="white"/>
              </a:solidFill>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ln w="317500">
                <a:solidFill>
                  <a:prstClr val="white"/>
                </a:solidFill>
              </a:ln>
              <a:solidFill>
                <a:prstClr val="white"/>
              </a:solidFill>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Tree>
    <p:extLst>
      <p:ext uri="{BB962C8B-B14F-4D97-AF65-F5344CB8AC3E}">
        <p14:creationId xmlns:p14="http://schemas.microsoft.com/office/powerpoint/2010/main" val="415219629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457200" rtl="1" eaLnBrk="1" latinLnBrk="0" hangingPunct="1">
        <a:spcBef>
          <a:spcPct val="0"/>
        </a:spcBef>
        <a:buNone/>
        <a:defRPr sz="3200" kern="1200">
          <a:solidFill>
            <a:schemeClr val="tx1"/>
          </a:solidFill>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r" defTabSz="457200" rtl="1"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r" defTabSz="457200" rtl="1"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r" defTabSz="457200" rtl="1"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r" defTabSz="457200" rtl="1"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r" defTabSz="457200" rtl="1" eaLnBrk="1" latinLnBrk="0" hangingPunct="1">
        <a:spcBef>
          <a:spcPct val="20000"/>
        </a:spcBef>
        <a:buFont typeface="Arial"/>
        <a:buChar char="•"/>
        <a:defRPr sz="2000" kern="1200">
          <a:solidFill>
            <a:schemeClr val="tx1"/>
          </a:solidFill>
          <a:latin typeface="+mn-lt"/>
          <a:ea typeface="+mn-ea"/>
          <a:cs typeface="+mn-cs"/>
        </a:defRPr>
      </a:lvl6pPr>
      <a:lvl7pPr marL="2971800" indent="-228600" algn="r" defTabSz="457200" rtl="1" eaLnBrk="1" latinLnBrk="0" hangingPunct="1">
        <a:spcBef>
          <a:spcPct val="20000"/>
        </a:spcBef>
        <a:buFont typeface="Arial"/>
        <a:buChar char="•"/>
        <a:defRPr sz="2000" kern="1200">
          <a:solidFill>
            <a:schemeClr val="tx1"/>
          </a:solidFill>
          <a:latin typeface="+mn-lt"/>
          <a:ea typeface="+mn-ea"/>
          <a:cs typeface="+mn-cs"/>
        </a:defRPr>
      </a:lvl7pPr>
      <a:lvl8pPr marL="3429000" indent="-228600" algn="r" defTabSz="457200" rtl="1" eaLnBrk="1" latinLnBrk="0" hangingPunct="1">
        <a:spcBef>
          <a:spcPct val="20000"/>
        </a:spcBef>
        <a:buFont typeface="Arial"/>
        <a:buChar char="•"/>
        <a:defRPr sz="2000" kern="1200">
          <a:solidFill>
            <a:schemeClr val="tx1"/>
          </a:solidFill>
          <a:latin typeface="+mn-lt"/>
          <a:ea typeface="+mn-ea"/>
          <a:cs typeface="+mn-cs"/>
        </a:defRPr>
      </a:lvl8pPr>
      <a:lvl9pPr marL="3886200" indent="-228600" algn="r" defTabSz="457200" rtl="1"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avo tech\Desktop\IMG-20200327-WA0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968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76256" y="260648"/>
            <a:ext cx="2016224" cy="510778"/>
          </a:xfrm>
          <a:prstGeom prst="flowChartAlternateProcess">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rtl="1"/>
            <a:r>
              <a:rPr lang="ar-EG" sz="2400" b="1" dirty="0">
                <a:ln w="18000">
                  <a:solidFill>
                    <a:srgbClr val="C4D73F">
                      <a:satMod val="140000"/>
                    </a:srgbClr>
                  </a:solidFill>
                  <a:prstDash val="solid"/>
                  <a:miter lim="800000"/>
                </a:ln>
                <a:solidFill>
                  <a:srgbClr val="FFFF00"/>
                </a:solidFill>
                <a:latin typeface="Simplified Arabic" panose="02020603050405020304" pitchFamily="18" charset="-78"/>
                <a:cs typeface="Simplified Arabic" panose="02020603050405020304" pitchFamily="18" charset="-78"/>
              </a:rPr>
              <a:t>6- </a:t>
            </a:r>
            <a:r>
              <a:rPr lang="en-US" sz="2400" b="1" dirty="0">
                <a:ln w="18000">
                  <a:solidFill>
                    <a:srgbClr val="C4D73F">
                      <a:satMod val="140000"/>
                    </a:srgbClr>
                  </a:solidFill>
                  <a:prstDash val="solid"/>
                  <a:miter lim="800000"/>
                </a:ln>
                <a:solidFill>
                  <a:srgbClr val="FFFF00"/>
                </a:solidFill>
                <a:latin typeface="Simplified Arabic" panose="02020603050405020304" pitchFamily="18" charset="-78"/>
                <a:cs typeface="Simplified Arabic" panose="02020603050405020304" pitchFamily="18" charset="-78"/>
              </a:rPr>
              <a:t>Arginine </a:t>
            </a:r>
            <a:endParaRPr lang="ar-EG" sz="2400" b="1" dirty="0">
              <a:ln w="18000">
                <a:solidFill>
                  <a:srgbClr val="C4D73F">
                    <a:satMod val="140000"/>
                  </a:srgbClr>
                </a:solidFill>
                <a:prstDash val="solid"/>
                <a:miter lim="800000"/>
              </a:ln>
              <a:solidFill>
                <a:srgbClr val="FFFF00"/>
              </a:solidFill>
              <a:latin typeface="Simplified Arabic" panose="02020603050405020304" pitchFamily="18" charset="-78"/>
              <a:cs typeface="Simplified Arabic" panose="02020603050405020304" pitchFamily="18" charset="-78"/>
            </a:endParaRPr>
          </a:p>
        </p:txBody>
      </p:sp>
      <p:sp>
        <p:nvSpPr>
          <p:cNvPr id="5" name="TextBox 4"/>
          <p:cNvSpPr txBox="1"/>
          <p:nvPr/>
        </p:nvSpPr>
        <p:spPr>
          <a:xfrm>
            <a:off x="323528" y="908720"/>
            <a:ext cx="8568952" cy="5816977"/>
          </a:xfrm>
          <a:prstGeom prst="rect">
            <a:avLst/>
          </a:prstGeom>
          <a:noFill/>
        </p:spPr>
        <p:style>
          <a:lnRef idx="0">
            <a:schemeClr val="dk1"/>
          </a:lnRef>
          <a:fillRef idx="3">
            <a:schemeClr val="dk1"/>
          </a:fillRef>
          <a:effectRef idx="3">
            <a:schemeClr val="dk1"/>
          </a:effectRef>
          <a:fontRef idx="minor">
            <a:schemeClr val="lt1"/>
          </a:fontRef>
        </p:style>
        <p:txBody>
          <a:bodyPr wrap="square" rtlCol="1">
            <a:spAutoFit/>
          </a:bodyPr>
          <a:lstStyle/>
          <a:p>
            <a:pPr algn="r" rtl="1"/>
            <a:r>
              <a:rPr lang="ar-EG" sz="2400" b="1" dirty="0">
                <a:solidFill>
                  <a:prstClr val="black"/>
                </a:solidFill>
                <a:latin typeface="Simplified Arabic" panose="02020603050405020304" pitchFamily="18" charset="-78"/>
                <a:cs typeface="Simplified Arabic" panose="02020603050405020304" pitchFamily="18" charset="-78"/>
              </a:rPr>
              <a:t>* هو حمض أميني يصنع داخل الجسم فيعتبر من الأحماض الأمينية الغير أساسية .</a:t>
            </a:r>
          </a:p>
          <a:p>
            <a:pPr algn="r" rtl="1"/>
            <a:r>
              <a:rPr lang="ar-EG" sz="2400" b="1" dirty="0">
                <a:solidFill>
                  <a:prstClr val="black"/>
                </a:solidFill>
                <a:latin typeface="Simplified Arabic" panose="02020603050405020304" pitchFamily="18" charset="-78"/>
                <a:cs typeface="Simplified Arabic" panose="02020603050405020304" pitchFamily="18" charset="-78"/>
              </a:rPr>
              <a:t>* يعمل </a:t>
            </a:r>
            <a:r>
              <a:rPr lang="en-US" sz="2400" b="1" dirty="0">
                <a:solidFill>
                  <a:prstClr val="black"/>
                </a:solidFill>
                <a:latin typeface="Simplified Arabic" panose="02020603050405020304" pitchFamily="18" charset="-78"/>
                <a:cs typeface="Simplified Arabic" panose="02020603050405020304" pitchFamily="18" charset="-78"/>
              </a:rPr>
              <a:t>Arginine</a:t>
            </a:r>
            <a:r>
              <a:rPr lang="ar-EG" sz="2400" b="1" dirty="0">
                <a:solidFill>
                  <a:prstClr val="black"/>
                </a:solidFill>
                <a:latin typeface="Simplified Arabic" panose="02020603050405020304" pitchFamily="18" charset="-78"/>
                <a:cs typeface="Simplified Arabic" panose="02020603050405020304" pitchFamily="18" charset="-78"/>
              </a:rPr>
              <a:t> على تحفيز هرمون النمو بالجسم وبالتالي يعمل على زيادة بناء العضلات وتجديد الانسجة والخلايا التالفة . </a:t>
            </a:r>
          </a:p>
          <a:p>
            <a:pPr algn="r" rtl="1"/>
            <a:r>
              <a:rPr lang="ar-EG" sz="2400" b="1" dirty="0">
                <a:solidFill>
                  <a:prstClr val="black"/>
                </a:solidFill>
                <a:latin typeface="Simplified Arabic" panose="02020603050405020304" pitchFamily="18" charset="-78"/>
                <a:cs typeface="Simplified Arabic" panose="02020603050405020304" pitchFamily="18" charset="-78"/>
              </a:rPr>
              <a:t>* يعمل على سرعة استشفاء وعودة الرياضي لحالته الطبيعية بعد التمرين .</a:t>
            </a:r>
          </a:p>
          <a:p>
            <a:pPr algn="r" rtl="1"/>
            <a:r>
              <a:rPr lang="ar-EG" sz="2400" b="1" dirty="0">
                <a:solidFill>
                  <a:prstClr val="black"/>
                </a:solidFill>
                <a:latin typeface="Simplified Arabic" panose="02020603050405020304" pitchFamily="18" charset="-78"/>
                <a:cs typeface="Simplified Arabic" panose="02020603050405020304" pitchFamily="18" charset="-78"/>
              </a:rPr>
              <a:t>* يستعمل أيضاً للرياضيين المصابين خصوصاً فى العمليات الجراحية لما له من دور فعال على تجديد الأنسجة والخلايا التالفة .</a:t>
            </a:r>
          </a:p>
          <a:p>
            <a:pPr algn="r" rtl="1"/>
            <a:endParaRPr lang="ar-EG" sz="2400" b="1" dirty="0">
              <a:solidFill>
                <a:prstClr val="black"/>
              </a:solidFill>
              <a:latin typeface="Simplified Arabic" panose="02020603050405020304" pitchFamily="18" charset="-78"/>
              <a:cs typeface="Simplified Arabic" panose="02020603050405020304" pitchFamily="18" charset="-78"/>
            </a:endParaRPr>
          </a:p>
          <a:p>
            <a:pPr algn="r" rtl="1"/>
            <a:endParaRPr lang="ar-EG" sz="2400" b="1" dirty="0">
              <a:solidFill>
                <a:prstClr val="black"/>
              </a:solidFill>
              <a:latin typeface="Simplified Arabic" panose="02020603050405020304" pitchFamily="18" charset="-78"/>
              <a:cs typeface="Simplified Arabic" panose="02020603050405020304" pitchFamily="18" charset="-78"/>
            </a:endParaRPr>
          </a:p>
          <a:p>
            <a:pPr algn="r" rtl="1"/>
            <a:endParaRPr lang="ar-EG" sz="2400" b="1" dirty="0">
              <a:solidFill>
                <a:prstClr val="black"/>
              </a:solidFill>
              <a:latin typeface="Simplified Arabic" panose="02020603050405020304" pitchFamily="18" charset="-78"/>
              <a:cs typeface="Simplified Arabic" panose="02020603050405020304" pitchFamily="18" charset="-78"/>
            </a:endParaRPr>
          </a:p>
          <a:p>
            <a:pPr algn="r" rtl="1"/>
            <a:endParaRPr lang="ar-EG" sz="2400" b="1" dirty="0">
              <a:solidFill>
                <a:prstClr val="black"/>
              </a:solidFill>
              <a:latin typeface="Simplified Arabic" panose="02020603050405020304" pitchFamily="18" charset="-78"/>
              <a:cs typeface="Simplified Arabic" panose="02020603050405020304" pitchFamily="18" charset="-78"/>
            </a:endParaRPr>
          </a:p>
          <a:p>
            <a:pPr algn="r" rtl="1"/>
            <a:r>
              <a:rPr lang="ar-EG" sz="2400" b="1" dirty="0">
                <a:solidFill>
                  <a:prstClr val="black"/>
                </a:solidFill>
                <a:latin typeface="Simplified Arabic" panose="02020603050405020304" pitchFamily="18" charset="-78"/>
                <a:cs typeface="Simplified Arabic" panose="02020603050405020304" pitchFamily="18" charset="-78"/>
              </a:rPr>
              <a:t> </a:t>
            </a:r>
          </a:p>
          <a:p>
            <a:pPr algn="r" rtl="1"/>
            <a:r>
              <a:rPr lang="ar-EG" sz="2400" b="1" u="sng" dirty="0">
                <a:solidFill>
                  <a:srgbClr val="FFFF00"/>
                </a:solidFill>
                <a:latin typeface="Simplified Arabic" panose="02020603050405020304" pitchFamily="18" charset="-78"/>
                <a:cs typeface="Simplified Arabic" panose="02020603050405020304" pitchFamily="18" charset="-78"/>
              </a:rPr>
              <a:t>الجرعة :-</a:t>
            </a:r>
          </a:p>
          <a:p>
            <a:pPr algn="r" rtl="1"/>
            <a:r>
              <a:rPr lang="ar-EG" sz="2400" b="1" dirty="0">
                <a:solidFill>
                  <a:prstClr val="black"/>
                </a:solidFill>
                <a:latin typeface="Simplified Arabic" panose="02020603050405020304" pitchFamily="18" charset="-78"/>
                <a:cs typeface="Simplified Arabic" panose="02020603050405020304" pitchFamily="18" charset="-78"/>
              </a:rPr>
              <a:t>(50 جرام يومياً / (1) كبسولة يومياً) ويفضل بعد التمرين لتعويض الجسم ما فقده من بروتينات أثناء الأداء العضلي .</a:t>
            </a:r>
            <a:endParaRPr lang="ar-EG" dirty="0">
              <a:solidFill>
                <a:prstClr val="white"/>
              </a:solidFill>
              <a:latin typeface="Simplified Arabic" panose="02020603050405020304" pitchFamily="18" charset="-78"/>
              <a:cs typeface="Simplified Arabic" panose="02020603050405020304" pitchFamily="18" charset="-78"/>
            </a:endParaRPr>
          </a:p>
          <a:p>
            <a:pPr algn="ctr" rtl="1"/>
            <a:endParaRPr lang="ar-EG" dirty="0">
              <a:solidFill>
                <a:prstClr val="white"/>
              </a:solidFill>
              <a:latin typeface="Simplified Arabic" panose="02020603050405020304" pitchFamily="18" charset="-78"/>
              <a:cs typeface="Simplified Arabic" panose="02020603050405020304" pitchFamily="18" charset="-78"/>
            </a:endParaRPr>
          </a:p>
          <a:p>
            <a:pPr algn="ctr" rtl="1"/>
            <a:endParaRPr lang="ar-EG" b="1" dirty="0">
              <a:ln w="18000">
                <a:solidFill>
                  <a:srgbClr val="C4D73F">
                    <a:satMod val="140000"/>
                  </a:srgbClr>
                </a:solidFill>
                <a:prstDash val="solid"/>
                <a:miter lim="800000"/>
              </a:ln>
              <a:solidFill>
                <a:srgbClr val="00B050"/>
              </a:solidFill>
              <a:effectLst>
                <a:outerShdw blurRad="25500" dist="23000" dir="7020000" algn="tl">
                  <a:srgbClr val="000000">
                    <a:alpha val="50000"/>
                  </a:srgbClr>
                </a:outerShdw>
              </a:effectLst>
              <a:latin typeface="Simplified Arabic" panose="02020603050405020304" pitchFamily="18" charset="-78"/>
              <a:cs typeface="Simplified Arabic" panose="02020603050405020304" pitchFamily="18" charset="-78"/>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921263"/>
            <a:ext cx="2160240" cy="2354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2949413"/>
            <a:ext cx="1980219" cy="23262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9437124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2000"/>
                                        <p:tgtEl>
                                          <p:spTgt spid="5"/>
                                        </p:tgtEl>
                                      </p:cBhvr>
                                    </p:animEffect>
                                  </p:childTnLst>
                                </p:cTn>
                              </p:par>
                            </p:childTnLst>
                          </p:cTn>
                        </p:par>
                        <p:par>
                          <p:cTn id="25" fill="hold">
                            <p:stCondLst>
                              <p:cond delay="40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2000" fill="hold"/>
                                        <p:tgtEl>
                                          <p:spTgt spid="6"/>
                                        </p:tgtEl>
                                        <p:attrNameLst>
                                          <p:attrName>ppt_w</p:attrName>
                                        </p:attrNameLst>
                                      </p:cBhvr>
                                      <p:tavLst>
                                        <p:tav tm="0">
                                          <p:val>
                                            <p:fltVal val="0"/>
                                          </p:val>
                                        </p:tav>
                                        <p:tav tm="100000">
                                          <p:val>
                                            <p:strVal val="#ppt_w"/>
                                          </p:val>
                                        </p:tav>
                                      </p:tavLst>
                                    </p:anim>
                                    <p:anim calcmode="lin" valueType="num">
                                      <p:cBhvr>
                                        <p:cTn id="29" dur="2000" fill="hold"/>
                                        <p:tgtEl>
                                          <p:spTgt spid="6"/>
                                        </p:tgtEl>
                                        <p:attrNameLst>
                                          <p:attrName>ppt_h</p:attrName>
                                        </p:attrNameLst>
                                      </p:cBhvr>
                                      <p:tavLst>
                                        <p:tav tm="0">
                                          <p:val>
                                            <p:fltVal val="0"/>
                                          </p:val>
                                        </p:tav>
                                        <p:tav tm="100000">
                                          <p:val>
                                            <p:strVal val="#ppt_h"/>
                                          </p:val>
                                        </p:tav>
                                      </p:tavLst>
                                    </p:anim>
                                    <p:animEffect transition="in" filter="fade">
                                      <p:cBhvr>
                                        <p:cTn id="30" dur="2000"/>
                                        <p:tgtEl>
                                          <p:spTgt spid="6"/>
                                        </p:tgtEl>
                                      </p:cBhvr>
                                    </p:animEffect>
                                  </p:childTnLst>
                                </p:cTn>
                              </p:par>
                            </p:childTnLst>
                          </p:cTn>
                        </p:par>
                        <p:par>
                          <p:cTn id="31" fill="hold">
                            <p:stCondLst>
                              <p:cond delay="6000"/>
                            </p:stCondLst>
                            <p:childTnLst>
                              <p:par>
                                <p:cTn id="32" presetID="53" presetClass="entr" presetSubtype="16"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2000" fill="hold"/>
                                        <p:tgtEl>
                                          <p:spTgt spid="7"/>
                                        </p:tgtEl>
                                        <p:attrNameLst>
                                          <p:attrName>ppt_w</p:attrName>
                                        </p:attrNameLst>
                                      </p:cBhvr>
                                      <p:tavLst>
                                        <p:tav tm="0">
                                          <p:val>
                                            <p:fltVal val="0"/>
                                          </p:val>
                                        </p:tav>
                                        <p:tav tm="100000">
                                          <p:val>
                                            <p:strVal val="#ppt_w"/>
                                          </p:val>
                                        </p:tav>
                                      </p:tavLst>
                                    </p:anim>
                                    <p:anim calcmode="lin" valueType="num">
                                      <p:cBhvr>
                                        <p:cTn id="35" dur="2000" fill="hold"/>
                                        <p:tgtEl>
                                          <p:spTgt spid="7"/>
                                        </p:tgtEl>
                                        <p:attrNameLst>
                                          <p:attrName>ppt_h</p:attrName>
                                        </p:attrNameLst>
                                      </p:cBhvr>
                                      <p:tavLst>
                                        <p:tav tm="0">
                                          <p:val>
                                            <p:fltVal val="0"/>
                                          </p:val>
                                        </p:tav>
                                        <p:tav tm="100000">
                                          <p:val>
                                            <p:strVal val="#ppt_h"/>
                                          </p:val>
                                        </p:tav>
                                      </p:tavLst>
                                    </p:anim>
                                    <p:animEffect transition="in" filter="fade">
                                      <p:cBhvr>
                                        <p:cTn id="3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76056" y="260648"/>
            <a:ext cx="3816424" cy="510778"/>
          </a:xfrm>
          <a:prstGeom prst="flowChartAlternateProcess">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rtl="1"/>
            <a:r>
              <a:rPr lang="ar-EG" sz="2400" b="1" dirty="0">
                <a:ln w="18000">
                  <a:solidFill>
                    <a:srgbClr val="C4D73F">
                      <a:satMod val="140000"/>
                    </a:srgbClr>
                  </a:solidFill>
                  <a:prstDash val="solid"/>
                  <a:miter lim="800000"/>
                </a:ln>
                <a:solidFill>
                  <a:srgbClr val="FFFF00"/>
                </a:solidFill>
                <a:latin typeface="Simplified Arabic" panose="02020603050405020304" pitchFamily="18" charset="-78"/>
                <a:cs typeface="Simplified Arabic" panose="02020603050405020304" pitchFamily="18" charset="-78"/>
              </a:rPr>
              <a:t>7- أكسيد النيتريك </a:t>
            </a:r>
            <a:r>
              <a:rPr lang="en-US" sz="2400" b="1" dirty="0">
                <a:ln w="18000">
                  <a:solidFill>
                    <a:srgbClr val="C4D73F">
                      <a:satMod val="140000"/>
                    </a:srgbClr>
                  </a:solidFill>
                  <a:prstDash val="solid"/>
                  <a:miter lim="800000"/>
                </a:ln>
                <a:solidFill>
                  <a:srgbClr val="FFFF00"/>
                </a:solidFill>
                <a:latin typeface="Simplified Arabic" panose="02020603050405020304" pitchFamily="18" charset="-78"/>
                <a:cs typeface="Simplified Arabic" panose="02020603050405020304" pitchFamily="18" charset="-78"/>
              </a:rPr>
              <a:t>Nitric Oxide</a:t>
            </a:r>
            <a:endParaRPr lang="ar-EG" sz="2400" b="1" dirty="0">
              <a:ln w="18000">
                <a:solidFill>
                  <a:srgbClr val="C4D73F">
                    <a:satMod val="140000"/>
                  </a:srgbClr>
                </a:solidFill>
                <a:prstDash val="solid"/>
                <a:miter lim="800000"/>
              </a:ln>
              <a:solidFill>
                <a:srgbClr val="FFFF00"/>
              </a:solidFill>
              <a:latin typeface="Simplified Arabic" panose="02020603050405020304" pitchFamily="18" charset="-78"/>
              <a:cs typeface="Simplified Arabic" panose="02020603050405020304" pitchFamily="18" charset="-78"/>
            </a:endParaRPr>
          </a:p>
        </p:txBody>
      </p:sp>
      <p:sp>
        <p:nvSpPr>
          <p:cNvPr id="5" name="TextBox 4"/>
          <p:cNvSpPr txBox="1"/>
          <p:nvPr/>
        </p:nvSpPr>
        <p:spPr>
          <a:xfrm>
            <a:off x="251520" y="1052736"/>
            <a:ext cx="8640960" cy="5539978"/>
          </a:xfrm>
          <a:prstGeom prst="rect">
            <a:avLst/>
          </a:prstGeom>
          <a:noFill/>
        </p:spPr>
        <p:style>
          <a:lnRef idx="0">
            <a:schemeClr val="dk1"/>
          </a:lnRef>
          <a:fillRef idx="3">
            <a:schemeClr val="dk1"/>
          </a:fillRef>
          <a:effectRef idx="3">
            <a:schemeClr val="dk1"/>
          </a:effectRef>
          <a:fontRef idx="minor">
            <a:schemeClr val="lt1"/>
          </a:fontRef>
        </p:style>
        <p:txBody>
          <a:bodyPr wrap="square" rtlCol="1">
            <a:spAutoFit/>
          </a:bodyPr>
          <a:lstStyle/>
          <a:p>
            <a:pPr algn="r" rtl="1"/>
            <a:r>
              <a:rPr lang="ar-EG" sz="2400" b="1" dirty="0">
                <a:solidFill>
                  <a:prstClr val="black"/>
                </a:solidFill>
                <a:latin typeface="Simplified Arabic" panose="02020603050405020304" pitchFamily="18" charset="-78"/>
                <a:cs typeface="Simplified Arabic" panose="02020603050405020304" pitchFamily="18" charset="-78"/>
              </a:rPr>
              <a:t>يعمل </a:t>
            </a:r>
            <a:r>
              <a:rPr lang="en-US" sz="2400" b="1" dirty="0">
                <a:solidFill>
                  <a:prstClr val="black"/>
                </a:solidFill>
                <a:latin typeface="Simplified Arabic" panose="02020603050405020304" pitchFamily="18" charset="-78"/>
                <a:cs typeface="Simplified Arabic" panose="02020603050405020304" pitchFamily="18" charset="-78"/>
              </a:rPr>
              <a:t>Nitric Oxide</a:t>
            </a:r>
            <a:r>
              <a:rPr lang="ar-EG" sz="2400" b="1" dirty="0">
                <a:solidFill>
                  <a:prstClr val="black"/>
                </a:solidFill>
                <a:latin typeface="Simplified Arabic" panose="02020603050405020304" pitchFamily="18" charset="-78"/>
                <a:cs typeface="Simplified Arabic" panose="02020603050405020304" pitchFamily="18" charset="-78"/>
              </a:rPr>
              <a:t> على توسيع الأوعية الدموية والأوردة فبالتالي يزيد من تدفق الدم الواصل إلى العضلات .</a:t>
            </a:r>
          </a:p>
          <a:p>
            <a:pPr algn="r" rtl="1"/>
            <a:r>
              <a:rPr lang="ar-EG" sz="2400" b="1" dirty="0">
                <a:solidFill>
                  <a:prstClr val="black"/>
                </a:solidFill>
                <a:latin typeface="Simplified Arabic" panose="02020603050405020304" pitchFamily="18" charset="-78"/>
                <a:cs typeface="Simplified Arabic" panose="02020603050405020304" pitchFamily="18" charset="-78"/>
              </a:rPr>
              <a:t>يعمل </a:t>
            </a:r>
            <a:r>
              <a:rPr lang="en-US" sz="2400" b="1" dirty="0">
                <a:solidFill>
                  <a:prstClr val="black"/>
                </a:solidFill>
                <a:latin typeface="Simplified Arabic" panose="02020603050405020304" pitchFamily="18" charset="-78"/>
                <a:cs typeface="Simplified Arabic" panose="02020603050405020304" pitchFamily="18" charset="-78"/>
              </a:rPr>
              <a:t>Nitric Oxide</a:t>
            </a:r>
            <a:r>
              <a:rPr lang="ar-EG" sz="2400" b="1" dirty="0">
                <a:solidFill>
                  <a:prstClr val="black"/>
                </a:solidFill>
                <a:latin typeface="Simplified Arabic" panose="02020603050405020304" pitchFamily="18" charset="-78"/>
                <a:cs typeface="Simplified Arabic" panose="02020603050405020304" pitchFamily="18" charset="-78"/>
              </a:rPr>
              <a:t> على امداد الجسم بالطاقة اللازمة أثناء التمرين .</a:t>
            </a:r>
          </a:p>
          <a:p>
            <a:pPr algn="r" rtl="1"/>
            <a:r>
              <a:rPr lang="ar-EG" sz="2400" b="1" dirty="0">
                <a:solidFill>
                  <a:prstClr val="black"/>
                </a:solidFill>
                <a:latin typeface="Simplified Arabic" panose="02020603050405020304" pitchFamily="18" charset="-78"/>
                <a:cs typeface="Simplified Arabic" panose="02020603050405020304" pitchFamily="18" charset="-78"/>
              </a:rPr>
              <a:t>يعمل أيضاً </a:t>
            </a:r>
            <a:r>
              <a:rPr lang="en-US" sz="2400" b="1" dirty="0">
                <a:solidFill>
                  <a:prstClr val="black"/>
                </a:solidFill>
                <a:latin typeface="Simplified Arabic" panose="02020603050405020304" pitchFamily="18" charset="-78"/>
                <a:cs typeface="Simplified Arabic" panose="02020603050405020304" pitchFamily="18" charset="-78"/>
              </a:rPr>
              <a:t>Nitric Oxide</a:t>
            </a:r>
            <a:r>
              <a:rPr lang="ar-EG" sz="2400" b="1" dirty="0">
                <a:solidFill>
                  <a:prstClr val="black"/>
                </a:solidFill>
                <a:latin typeface="Simplified Arabic" panose="02020603050405020304" pitchFamily="18" charset="-78"/>
                <a:cs typeface="Simplified Arabic" panose="02020603050405020304" pitchFamily="18" charset="-78"/>
              </a:rPr>
              <a:t> على زيادة القوة العضلية من خلال زيادة حجم العضلات .</a:t>
            </a:r>
          </a:p>
          <a:p>
            <a:pPr algn="r" rtl="1"/>
            <a:r>
              <a:rPr lang="ar-EG" sz="2400" b="1" dirty="0">
                <a:solidFill>
                  <a:prstClr val="black"/>
                </a:solidFill>
                <a:latin typeface="Simplified Arabic" panose="02020603050405020304" pitchFamily="18" charset="-78"/>
                <a:cs typeface="Simplified Arabic" panose="02020603050405020304" pitchFamily="18" charset="-78"/>
              </a:rPr>
              <a:t>يؤخذ </a:t>
            </a:r>
            <a:r>
              <a:rPr lang="en-US" sz="2400" b="1" dirty="0">
                <a:solidFill>
                  <a:prstClr val="black"/>
                </a:solidFill>
                <a:latin typeface="Simplified Arabic" panose="02020603050405020304" pitchFamily="18" charset="-78"/>
                <a:cs typeface="Simplified Arabic" panose="02020603050405020304" pitchFamily="18" charset="-78"/>
              </a:rPr>
              <a:t>Nitric Oxide</a:t>
            </a:r>
            <a:r>
              <a:rPr lang="ar-EG" sz="2400" b="1" dirty="0">
                <a:solidFill>
                  <a:prstClr val="black"/>
                </a:solidFill>
                <a:latin typeface="Simplified Arabic" panose="02020603050405020304" pitchFamily="18" charset="-78"/>
                <a:cs typeface="Simplified Arabic" panose="02020603050405020304" pitchFamily="18" charset="-78"/>
              </a:rPr>
              <a:t> فى مرحلة بناء العضلات .</a:t>
            </a:r>
          </a:p>
          <a:p>
            <a:pPr algn="r" rtl="1"/>
            <a:endParaRPr lang="ar-EG" sz="2400" b="1" dirty="0">
              <a:solidFill>
                <a:prstClr val="black"/>
              </a:solidFill>
              <a:latin typeface="Simplified Arabic" panose="02020603050405020304" pitchFamily="18" charset="-78"/>
              <a:cs typeface="Simplified Arabic" panose="02020603050405020304" pitchFamily="18" charset="-78"/>
            </a:endParaRPr>
          </a:p>
          <a:p>
            <a:pPr algn="r" rtl="1"/>
            <a:endParaRPr lang="ar-EG" sz="2400" b="1" dirty="0">
              <a:solidFill>
                <a:prstClr val="black"/>
              </a:solidFill>
              <a:latin typeface="Simplified Arabic" panose="02020603050405020304" pitchFamily="18" charset="-78"/>
              <a:cs typeface="Simplified Arabic" panose="02020603050405020304" pitchFamily="18" charset="-78"/>
            </a:endParaRPr>
          </a:p>
          <a:p>
            <a:pPr algn="r" rtl="1"/>
            <a:endParaRPr lang="ar-EG" sz="2400" b="1" dirty="0">
              <a:solidFill>
                <a:prstClr val="black"/>
              </a:solidFill>
              <a:latin typeface="Simplified Arabic" panose="02020603050405020304" pitchFamily="18" charset="-78"/>
              <a:cs typeface="Simplified Arabic" panose="02020603050405020304" pitchFamily="18" charset="-78"/>
            </a:endParaRPr>
          </a:p>
          <a:p>
            <a:pPr algn="r" rtl="1"/>
            <a:endParaRPr lang="ar-EG" sz="2400" b="1" dirty="0">
              <a:solidFill>
                <a:prstClr val="black"/>
              </a:solidFill>
              <a:latin typeface="Simplified Arabic" panose="02020603050405020304" pitchFamily="18" charset="-78"/>
              <a:cs typeface="Simplified Arabic" panose="02020603050405020304" pitchFamily="18" charset="-78"/>
            </a:endParaRPr>
          </a:p>
          <a:p>
            <a:pPr algn="r" rtl="1"/>
            <a:endParaRPr lang="ar-EG" sz="2400" b="1" dirty="0">
              <a:solidFill>
                <a:prstClr val="black"/>
              </a:solidFill>
              <a:latin typeface="Simplified Arabic" panose="02020603050405020304" pitchFamily="18" charset="-78"/>
              <a:cs typeface="Simplified Arabic" panose="02020603050405020304" pitchFamily="18" charset="-78"/>
            </a:endParaRPr>
          </a:p>
          <a:p>
            <a:pPr algn="r" rtl="1"/>
            <a:endParaRPr lang="ar-EG" sz="2400" b="1" dirty="0">
              <a:solidFill>
                <a:prstClr val="black"/>
              </a:solidFill>
              <a:latin typeface="Simplified Arabic" panose="02020603050405020304" pitchFamily="18" charset="-78"/>
              <a:cs typeface="Simplified Arabic" panose="02020603050405020304" pitchFamily="18" charset="-78"/>
            </a:endParaRPr>
          </a:p>
          <a:p>
            <a:pPr algn="r" rtl="1"/>
            <a:r>
              <a:rPr lang="ar-EG" sz="2400" b="1" u="sng" dirty="0">
                <a:solidFill>
                  <a:srgbClr val="FFFF00"/>
                </a:solidFill>
                <a:latin typeface="Simplified Arabic" panose="02020603050405020304" pitchFamily="18" charset="-78"/>
                <a:cs typeface="Simplified Arabic" panose="02020603050405020304" pitchFamily="18" charset="-78"/>
              </a:rPr>
              <a:t>الجرعة :- </a:t>
            </a:r>
          </a:p>
          <a:p>
            <a:pPr algn="r" rtl="1"/>
            <a:r>
              <a:rPr lang="ar-EG" sz="2400" b="1" dirty="0">
                <a:solidFill>
                  <a:prstClr val="black"/>
                </a:solidFill>
                <a:latin typeface="Simplified Arabic" panose="02020603050405020304" pitchFamily="18" charset="-78"/>
                <a:cs typeface="Simplified Arabic" panose="02020603050405020304" pitchFamily="18" charset="-78"/>
              </a:rPr>
              <a:t>يأخذ حوالي (20 - 30 جرام) منه يومياً وتكون الجرعة قبل التمرين بنصف ساعة حتى تزيد من تدفق الدم إلى العضلات . </a:t>
            </a:r>
          </a:p>
          <a:p>
            <a:pPr algn="ctr" rtl="1"/>
            <a:endParaRPr lang="ar-EG" b="1" dirty="0">
              <a:ln w="18000">
                <a:solidFill>
                  <a:srgbClr val="C4D73F">
                    <a:satMod val="140000"/>
                  </a:srgbClr>
                </a:solidFill>
                <a:prstDash val="solid"/>
                <a:miter lim="800000"/>
              </a:ln>
              <a:solidFill>
                <a:srgbClr val="00B050"/>
              </a:solidFill>
              <a:effectLst>
                <a:outerShdw blurRad="25500" dist="23000" dir="7020000" algn="tl">
                  <a:srgbClr val="000000">
                    <a:alpha val="50000"/>
                  </a:srgbClr>
                </a:outerShdw>
              </a:effectLst>
              <a:latin typeface="Simplified Arabic" panose="02020603050405020304" pitchFamily="18" charset="-78"/>
              <a:cs typeface="Simplified Arabic" panose="02020603050405020304" pitchFamily="18" charset="-78"/>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143" y="2780928"/>
            <a:ext cx="1944216" cy="25264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6537055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2000"/>
                                        <p:tgtEl>
                                          <p:spTgt spid="5"/>
                                        </p:tgtEl>
                                      </p:cBhvr>
                                    </p:animEffect>
                                  </p:childTnLst>
                                </p:cTn>
                              </p:par>
                            </p:childTnLst>
                          </p:cTn>
                        </p:par>
                        <p:par>
                          <p:cTn id="25" fill="hold">
                            <p:stCondLst>
                              <p:cond delay="40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2000" fill="hold"/>
                                        <p:tgtEl>
                                          <p:spTgt spid="6"/>
                                        </p:tgtEl>
                                        <p:attrNameLst>
                                          <p:attrName>ppt_w</p:attrName>
                                        </p:attrNameLst>
                                      </p:cBhvr>
                                      <p:tavLst>
                                        <p:tav tm="0">
                                          <p:val>
                                            <p:fltVal val="0"/>
                                          </p:val>
                                        </p:tav>
                                        <p:tav tm="100000">
                                          <p:val>
                                            <p:strVal val="#ppt_w"/>
                                          </p:val>
                                        </p:tav>
                                      </p:tavLst>
                                    </p:anim>
                                    <p:anim calcmode="lin" valueType="num">
                                      <p:cBhvr>
                                        <p:cTn id="29" dur="2000" fill="hold"/>
                                        <p:tgtEl>
                                          <p:spTgt spid="6"/>
                                        </p:tgtEl>
                                        <p:attrNameLst>
                                          <p:attrName>ppt_h</p:attrName>
                                        </p:attrNameLst>
                                      </p:cBhvr>
                                      <p:tavLst>
                                        <p:tav tm="0">
                                          <p:val>
                                            <p:fltVal val="0"/>
                                          </p:val>
                                        </p:tav>
                                        <p:tav tm="100000">
                                          <p:val>
                                            <p:strVal val="#ppt_h"/>
                                          </p:val>
                                        </p:tav>
                                      </p:tavLst>
                                    </p:anim>
                                    <p:animEffect transition="in" filter="fade">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84168" y="260648"/>
            <a:ext cx="2808312" cy="510778"/>
          </a:xfrm>
          <a:prstGeom prst="flowChartAlternateProcess">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rtl="1"/>
            <a:r>
              <a:rPr lang="ar-EG" sz="2400" b="1" dirty="0">
                <a:ln w="18000">
                  <a:solidFill>
                    <a:srgbClr val="C4D73F">
                      <a:satMod val="140000"/>
                    </a:srgbClr>
                  </a:solidFill>
                  <a:prstDash val="solid"/>
                  <a:miter lim="800000"/>
                </a:ln>
                <a:solidFill>
                  <a:srgbClr val="FFFF00"/>
                </a:solidFill>
                <a:latin typeface="Simplified Arabic" panose="02020603050405020304" pitchFamily="18" charset="-78"/>
                <a:cs typeface="Simplified Arabic" panose="02020603050405020304" pitchFamily="18" charset="-78"/>
              </a:rPr>
              <a:t>8- </a:t>
            </a:r>
            <a:r>
              <a:rPr lang="en-US" sz="2400" b="1" dirty="0">
                <a:ln w="18000">
                  <a:solidFill>
                    <a:srgbClr val="C4D73F">
                      <a:satMod val="140000"/>
                    </a:srgbClr>
                  </a:solidFill>
                  <a:prstDash val="solid"/>
                  <a:miter lim="800000"/>
                </a:ln>
                <a:solidFill>
                  <a:srgbClr val="FFFF00"/>
                </a:solidFill>
                <a:latin typeface="Simplified Arabic" panose="02020603050405020304" pitchFamily="18" charset="-78"/>
                <a:cs typeface="Simplified Arabic" panose="02020603050405020304" pitchFamily="18" charset="-78"/>
              </a:rPr>
              <a:t>Beta - Alanine</a:t>
            </a:r>
            <a:endParaRPr lang="ar-EG" sz="2400" b="1" dirty="0">
              <a:ln w="18000">
                <a:solidFill>
                  <a:srgbClr val="C4D73F">
                    <a:satMod val="140000"/>
                  </a:srgbClr>
                </a:solidFill>
                <a:prstDash val="solid"/>
                <a:miter lim="800000"/>
              </a:ln>
              <a:solidFill>
                <a:srgbClr val="FFFF00"/>
              </a:solidFill>
              <a:latin typeface="Simplified Arabic" panose="02020603050405020304" pitchFamily="18" charset="-78"/>
              <a:cs typeface="Simplified Arabic" panose="02020603050405020304" pitchFamily="18" charset="-78"/>
            </a:endParaRPr>
          </a:p>
        </p:txBody>
      </p:sp>
      <p:sp>
        <p:nvSpPr>
          <p:cNvPr id="5" name="TextBox 4"/>
          <p:cNvSpPr txBox="1"/>
          <p:nvPr/>
        </p:nvSpPr>
        <p:spPr>
          <a:xfrm>
            <a:off x="133152" y="908720"/>
            <a:ext cx="8903344" cy="5909310"/>
          </a:xfrm>
          <a:prstGeom prst="rect">
            <a:avLst/>
          </a:prstGeom>
          <a:noFill/>
        </p:spPr>
        <p:style>
          <a:lnRef idx="0">
            <a:schemeClr val="dk1"/>
          </a:lnRef>
          <a:fillRef idx="3">
            <a:schemeClr val="dk1"/>
          </a:fillRef>
          <a:effectRef idx="3">
            <a:schemeClr val="dk1"/>
          </a:effectRef>
          <a:fontRef idx="minor">
            <a:schemeClr val="lt1"/>
          </a:fontRef>
        </p:style>
        <p:txBody>
          <a:bodyPr wrap="square" rtlCol="1">
            <a:spAutoFit/>
          </a:bodyPr>
          <a:lstStyle/>
          <a:p>
            <a:pPr algn="r" rtl="1"/>
            <a:r>
              <a:rPr lang="ar-EG" sz="2400" b="1" dirty="0">
                <a:solidFill>
                  <a:prstClr val="black"/>
                </a:solidFill>
                <a:latin typeface="Simplified Arabic" panose="02020603050405020304" pitchFamily="18" charset="-78"/>
                <a:cs typeface="Simplified Arabic" panose="02020603050405020304" pitchFamily="18" charset="-78"/>
              </a:rPr>
              <a:t>هو حمض أميني يصنع داخل الجسم فيعتبر من الأحماض الأمينية الغير أساسية .</a:t>
            </a:r>
          </a:p>
          <a:p>
            <a:pPr algn="r" rtl="1"/>
            <a:r>
              <a:rPr lang="ar-EG" sz="2400" b="1" dirty="0">
                <a:solidFill>
                  <a:prstClr val="black"/>
                </a:solidFill>
                <a:latin typeface="Simplified Arabic" panose="02020603050405020304" pitchFamily="18" charset="-78"/>
                <a:cs typeface="Simplified Arabic" panose="02020603050405020304" pitchFamily="18" charset="-78"/>
              </a:rPr>
              <a:t>* يتكون </a:t>
            </a:r>
            <a:r>
              <a:rPr lang="en-US" sz="2400" b="1" dirty="0">
                <a:solidFill>
                  <a:prstClr val="black"/>
                </a:solidFill>
                <a:latin typeface="Simplified Arabic" panose="02020603050405020304" pitchFamily="18" charset="-78"/>
                <a:cs typeface="Simplified Arabic" panose="02020603050405020304" pitchFamily="18" charset="-78"/>
              </a:rPr>
              <a:t>Alanine</a:t>
            </a:r>
            <a:r>
              <a:rPr lang="ar-EG" sz="2400" b="1" dirty="0">
                <a:solidFill>
                  <a:prstClr val="black"/>
                </a:solidFill>
                <a:latin typeface="Simplified Arabic" panose="02020603050405020304" pitchFamily="18" charset="-78"/>
                <a:cs typeface="Simplified Arabic" panose="02020603050405020304" pitchFamily="18" charset="-78"/>
              </a:rPr>
              <a:t> غالباً داخل الأنسجة العضلية ويكون بتركيزات عالية .</a:t>
            </a:r>
          </a:p>
          <a:p>
            <a:pPr algn="r" rtl="1"/>
            <a:r>
              <a:rPr lang="ar-EG" sz="2400" b="1" dirty="0">
                <a:solidFill>
                  <a:prstClr val="black"/>
                </a:solidFill>
                <a:latin typeface="Simplified Arabic" panose="02020603050405020304" pitchFamily="18" charset="-78"/>
                <a:cs typeface="Simplified Arabic" panose="02020603050405020304" pitchFamily="18" charset="-78"/>
              </a:rPr>
              <a:t>* يساعد </a:t>
            </a:r>
            <a:r>
              <a:rPr lang="en-US" sz="2400" b="1" dirty="0">
                <a:solidFill>
                  <a:prstClr val="black"/>
                </a:solidFill>
                <a:latin typeface="Simplified Arabic" panose="02020603050405020304" pitchFamily="18" charset="-78"/>
                <a:cs typeface="Simplified Arabic" panose="02020603050405020304" pitchFamily="18" charset="-78"/>
              </a:rPr>
              <a:t>Alanine</a:t>
            </a:r>
            <a:r>
              <a:rPr lang="ar-EG" sz="2400" b="1" dirty="0">
                <a:solidFill>
                  <a:prstClr val="black"/>
                </a:solidFill>
                <a:latin typeface="Simplified Arabic" panose="02020603050405020304" pitchFamily="18" charset="-78"/>
                <a:cs typeface="Simplified Arabic" panose="02020603050405020304" pitchFamily="18" charset="-78"/>
              </a:rPr>
              <a:t> على سير الجلوكوز في الدم وتسمى هذه العملية دورة (ألانين - جلوكوز) .</a:t>
            </a:r>
          </a:p>
          <a:p>
            <a:pPr algn="r" rtl="1"/>
            <a:r>
              <a:rPr lang="ar-EG" sz="2400" b="1" dirty="0">
                <a:solidFill>
                  <a:prstClr val="black"/>
                </a:solidFill>
                <a:latin typeface="Simplified Arabic" panose="02020603050405020304" pitchFamily="18" charset="-78"/>
                <a:cs typeface="Simplified Arabic" panose="02020603050405020304" pitchFamily="18" charset="-78"/>
              </a:rPr>
              <a:t>* يعمل </a:t>
            </a:r>
            <a:r>
              <a:rPr lang="en-US" sz="2400" b="1" dirty="0">
                <a:solidFill>
                  <a:prstClr val="black"/>
                </a:solidFill>
                <a:latin typeface="Simplified Arabic" panose="02020603050405020304" pitchFamily="18" charset="-78"/>
                <a:cs typeface="Simplified Arabic" panose="02020603050405020304" pitchFamily="18" charset="-78"/>
              </a:rPr>
              <a:t>Alanine</a:t>
            </a:r>
            <a:r>
              <a:rPr lang="ar-EG" sz="2400" b="1" dirty="0">
                <a:solidFill>
                  <a:prstClr val="black"/>
                </a:solidFill>
                <a:latin typeface="Simplified Arabic" panose="02020603050405020304" pitchFamily="18" charset="-78"/>
                <a:cs typeface="Simplified Arabic" panose="02020603050405020304" pitchFamily="18" charset="-78"/>
              </a:rPr>
              <a:t> على تأخر الشعور بالتعب العضلي فبالتالي تزيد من مدة الأداء العضلي لأن البروتين بيعمل على تقليل الحموضة (حامض اللاكتيك) (الناتج من الأنقباض والأنبساط العضلي) حول العضلات وبالتالي يزيد من وقت التمرين .</a:t>
            </a:r>
          </a:p>
          <a:p>
            <a:pPr algn="r" rtl="1"/>
            <a:endParaRPr lang="ar-EG" sz="2400" b="1" dirty="0">
              <a:solidFill>
                <a:prstClr val="black"/>
              </a:solidFill>
              <a:latin typeface="Simplified Arabic" panose="02020603050405020304" pitchFamily="18" charset="-78"/>
              <a:cs typeface="Simplified Arabic" panose="02020603050405020304" pitchFamily="18" charset="-78"/>
            </a:endParaRPr>
          </a:p>
          <a:p>
            <a:pPr algn="r" rtl="1"/>
            <a:endParaRPr lang="ar-EG" sz="2400" b="1" dirty="0">
              <a:solidFill>
                <a:prstClr val="black"/>
              </a:solidFill>
              <a:latin typeface="Simplified Arabic" panose="02020603050405020304" pitchFamily="18" charset="-78"/>
              <a:cs typeface="Simplified Arabic" panose="02020603050405020304" pitchFamily="18" charset="-78"/>
            </a:endParaRPr>
          </a:p>
          <a:p>
            <a:pPr algn="r" rtl="1"/>
            <a:endParaRPr lang="ar-EG" sz="2400" b="1" dirty="0">
              <a:solidFill>
                <a:prstClr val="black"/>
              </a:solidFill>
              <a:latin typeface="Simplified Arabic" panose="02020603050405020304" pitchFamily="18" charset="-78"/>
              <a:cs typeface="Simplified Arabic" panose="02020603050405020304" pitchFamily="18" charset="-78"/>
            </a:endParaRPr>
          </a:p>
          <a:p>
            <a:pPr algn="r" rtl="1"/>
            <a:endParaRPr lang="ar-EG" sz="2400" b="1" dirty="0">
              <a:solidFill>
                <a:prstClr val="black"/>
              </a:solidFill>
              <a:latin typeface="Simplified Arabic" panose="02020603050405020304" pitchFamily="18" charset="-78"/>
              <a:cs typeface="Simplified Arabic" panose="02020603050405020304" pitchFamily="18" charset="-78"/>
            </a:endParaRPr>
          </a:p>
          <a:p>
            <a:pPr algn="r" rtl="1"/>
            <a:endParaRPr lang="ar-EG" sz="2400" b="1" dirty="0">
              <a:solidFill>
                <a:prstClr val="black"/>
              </a:solidFill>
              <a:latin typeface="Simplified Arabic" panose="02020603050405020304" pitchFamily="18" charset="-78"/>
              <a:cs typeface="Simplified Arabic" panose="02020603050405020304" pitchFamily="18" charset="-78"/>
            </a:endParaRPr>
          </a:p>
          <a:p>
            <a:pPr algn="r" rtl="1"/>
            <a:r>
              <a:rPr lang="ar-EG" sz="2400" b="1" dirty="0">
                <a:solidFill>
                  <a:prstClr val="black"/>
                </a:solidFill>
                <a:latin typeface="Simplified Arabic" panose="02020603050405020304" pitchFamily="18" charset="-78"/>
                <a:cs typeface="Simplified Arabic" panose="02020603050405020304" pitchFamily="18" charset="-78"/>
              </a:rPr>
              <a:t>الجرعة :- </a:t>
            </a:r>
          </a:p>
          <a:p>
            <a:pPr algn="r" rtl="1"/>
            <a:r>
              <a:rPr lang="ar-EG" sz="2400" b="1" dirty="0">
                <a:solidFill>
                  <a:prstClr val="black"/>
                </a:solidFill>
                <a:latin typeface="Simplified Arabic" panose="02020603050405020304" pitchFamily="18" charset="-78"/>
                <a:cs typeface="Simplified Arabic" panose="02020603050405020304" pitchFamily="18" charset="-78"/>
              </a:rPr>
              <a:t>يأخذ (30) جرام يومياً وتكون قبل التمرين بنصف ساعة حتى يستطيع الجسم أمتصاصه والأستفادة منه .</a:t>
            </a:r>
          </a:p>
          <a:p>
            <a:pPr algn="ctr" rtl="1"/>
            <a:endParaRPr lang="ar-EG" b="1" dirty="0">
              <a:ln w="18000">
                <a:solidFill>
                  <a:srgbClr val="C4D73F">
                    <a:satMod val="140000"/>
                  </a:srgbClr>
                </a:solidFill>
                <a:prstDash val="solid"/>
                <a:miter lim="800000"/>
              </a:ln>
              <a:solidFill>
                <a:srgbClr val="00B050"/>
              </a:solidFill>
              <a:effectLst>
                <a:outerShdw blurRad="25500" dist="23000" dir="7020000" algn="tl">
                  <a:srgbClr val="000000">
                    <a:alpha val="50000"/>
                  </a:srgbClr>
                </a:outerShdw>
              </a:effectLst>
              <a:latin typeface="Simplified Arabic" panose="02020603050405020304" pitchFamily="18" charset="-78"/>
              <a:cs typeface="Simplified Arabic" panose="02020603050405020304" pitchFamily="18" charset="-78"/>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284984"/>
            <a:ext cx="2016224" cy="21003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3554016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2000"/>
                                        <p:tgtEl>
                                          <p:spTgt spid="5"/>
                                        </p:tgtEl>
                                      </p:cBhvr>
                                    </p:animEffect>
                                  </p:childTnLst>
                                </p:cTn>
                              </p:par>
                            </p:childTnLst>
                          </p:cTn>
                        </p:par>
                        <p:par>
                          <p:cTn id="25" fill="hold">
                            <p:stCondLst>
                              <p:cond delay="40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2000" fill="hold"/>
                                        <p:tgtEl>
                                          <p:spTgt spid="6"/>
                                        </p:tgtEl>
                                        <p:attrNameLst>
                                          <p:attrName>ppt_w</p:attrName>
                                        </p:attrNameLst>
                                      </p:cBhvr>
                                      <p:tavLst>
                                        <p:tav tm="0">
                                          <p:val>
                                            <p:fltVal val="0"/>
                                          </p:val>
                                        </p:tav>
                                        <p:tav tm="100000">
                                          <p:val>
                                            <p:strVal val="#ppt_w"/>
                                          </p:val>
                                        </p:tav>
                                      </p:tavLst>
                                    </p:anim>
                                    <p:anim calcmode="lin" valueType="num">
                                      <p:cBhvr>
                                        <p:cTn id="29" dur="2000" fill="hold"/>
                                        <p:tgtEl>
                                          <p:spTgt spid="6"/>
                                        </p:tgtEl>
                                        <p:attrNameLst>
                                          <p:attrName>ppt_h</p:attrName>
                                        </p:attrNameLst>
                                      </p:cBhvr>
                                      <p:tavLst>
                                        <p:tav tm="0">
                                          <p:val>
                                            <p:fltVal val="0"/>
                                          </p:val>
                                        </p:tav>
                                        <p:tav tm="100000">
                                          <p:val>
                                            <p:strVal val="#ppt_h"/>
                                          </p:val>
                                        </p:tav>
                                      </p:tavLst>
                                    </p:anim>
                                    <p:animEffect transition="in" filter="fade">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88224" y="285412"/>
            <a:ext cx="2304256" cy="510778"/>
          </a:xfrm>
          <a:prstGeom prst="flowChartAlternateProcess">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rtl="1"/>
            <a:r>
              <a:rPr lang="ar-EG" sz="2400" b="1" dirty="0">
                <a:ln w="18000">
                  <a:solidFill>
                    <a:srgbClr val="C4D73F">
                      <a:satMod val="140000"/>
                    </a:srgbClr>
                  </a:solidFill>
                  <a:prstDash val="solid"/>
                  <a:miter lim="800000"/>
                </a:ln>
                <a:solidFill>
                  <a:srgbClr val="FFFF00"/>
                </a:solidFill>
                <a:latin typeface="Simplified Arabic" panose="02020603050405020304" pitchFamily="18" charset="-78"/>
                <a:cs typeface="Simplified Arabic" panose="02020603050405020304" pitchFamily="18" charset="-78"/>
              </a:rPr>
              <a:t>9- </a:t>
            </a:r>
            <a:r>
              <a:rPr lang="en-US" sz="2400" b="1" dirty="0">
                <a:ln w="18000">
                  <a:solidFill>
                    <a:srgbClr val="C4D73F">
                      <a:satMod val="140000"/>
                    </a:srgbClr>
                  </a:solidFill>
                  <a:prstDash val="solid"/>
                  <a:miter lim="800000"/>
                </a:ln>
                <a:solidFill>
                  <a:srgbClr val="FFFF00"/>
                </a:solidFill>
                <a:latin typeface="Simplified Arabic" panose="02020603050405020304" pitchFamily="18" charset="-78"/>
                <a:cs typeface="Simplified Arabic" panose="02020603050405020304" pitchFamily="18" charset="-78"/>
              </a:rPr>
              <a:t>Glutamine</a:t>
            </a:r>
            <a:endParaRPr lang="ar-EG" sz="2400" b="1" dirty="0">
              <a:ln w="18000">
                <a:solidFill>
                  <a:srgbClr val="C4D73F">
                    <a:satMod val="140000"/>
                  </a:srgbClr>
                </a:solidFill>
                <a:prstDash val="solid"/>
                <a:miter lim="800000"/>
              </a:ln>
              <a:solidFill>
                <a:srgbClr val="FFFF00"/>
              </a:solidFill>
              <a:latin typeface="Simplified Arabic" panose="02020603050405020304" pitchFamily="18" charset="-78"/>
              <a:cs typeface="Simplified Arabic" panose="02020603050405020304" pitchFamily="18" charset="-78"/>
            </a:endParaRPr>
          </a:p>
        </p:txBody>
      </p:sp>
      <p:sp>
        <p:nvSpPr>
          <p:cNvPr id="5" name="TextBox 4"/>
          <p:cNvSpPr txBox="1"/>
          <p:nvPr/>
        </p:nvSpPr>
        <p:spPr>
          <a:xfrm>
            <a:off x="251520" y="980727"/>
            <a:ext cx="8640960" cy="5632311"/>
          </a:xfrm>
          <a:prstGeom prst="rect">
            <a:avLst/>
          </a:prstGeom>
          <a:noFill/>
        </p:spPr>
        <p:style>
          <a:lnRef idx="0">
            <a:schemeClr val="dk1"/>
          </a:lnRef>
          <a:fillRef idx="3">
            <a:schemeClr val="dk1"/>
          </a:fillRef>
          <a:effectRef idx="3">
            <a:schemeClr val="dk1"/>
          </a:effectRef>
          <a:fontRef idx="minor">
            <a:schemeClr val="lt1"/>
          </a:fontRef>
        </p:style>
        <p:txBody>
          <a:bodyPr wrap="square" rtlCol="1">
            <a:spAutoFit/>
          </a:bodyPr>
          <a:lstStyle/>
          <a:p>
            <a:pPr algn="r" rtl="1"/>
            <a:r>
              <a:rPr lang="ar-EG" sz="2400" b="1" dirty="0">
                <a:solidFill>
                  <a:prstClr val="black"/>
                </a:solidFill>
                <a:latin typeface="Simplified Arabic" panose="02020603050405020304" pitchFamily="18" charset="-78"/>
                <a:cs typeface="Simplified Arabic" panose="02020603050405020304" pitchFamily="18" charset="-78"/>
              </a:rPr>
              <a:t>* هو حمض أميني يصنع داخل الجسم فيعتبر من الأحماض الأمينية الغير أساسية .</a:t>
            </a:r>
          </a:p>
          <a:p>
            <a:pPr algn="r" rtl="1"/>
            <a:r>
              <a:rPr lang="ar-EG" sz="2400" b="1" dirty="0">
                <a:solidFill>
                  <a:prstClr val="black"/>
                </a:solidFill>
                <a:latin typeface="Simplified Arabic" panose="02020603050405020304" pitchFamily="18" charset="-78"/>
                <a:cs typeface="Simplified Arabic" panose="02020603050405020304" pitchFamily="18" charset="-78"/>
              </a:rPr>
              <a:t>* يتميز </a:t>
            </a:r>
            <a:r>
              <a:rPr lang="en-US" sz="2400" b="1" dirty="0">
                <a:solidFill>
                  <a:prstClr val="black"/>
                </a:solidFill>
                <a:latin typeface="Simplified Arabic" panose="02020603050405020304" pitchFamily="18" charset="-78"/>
                <a:cs typeface="Simplified Arabic" panose="02020603050405020304" pitchFamily="18" charset="-78"/>
              </a:rPr>
              <a:t>Glutamine</a:t>
            </a:r>
            <a:r>
              <a:rPr lang="ar-EG" sz="2400" b="1" dirty="0">
                <a:solidFill>
                  <a:prstClr val="black"/>
                </a:solidFill>
                <a:latin typeface="Simplified Arabic" panose="02020603050405020304" pitchFamily="18" charset="-78"/>
                <a:cs typeface="Simplified Arabic" panose="02020603050405020304" pitchFamily="18" charset="-78"/>
              </a:rPr>
              <a:t> بوجود </a:t>
            </a:r>
            <a:r>
              <a:rPr lang="en-US" sz="2400" b="1" dirty="0">
                <a:solidFill>
                  <a:prstClr val="black"/>
                </a:solidFill>
                <a:latin typeface="Simplified Arabic" panose="02020603050405020304" pitchFamily="18" charset="-78"/>
                <a:cs typeface="Simplified Arabic" panose="02020603050405020304" pitchFamily="18" charset="-78"/>
              </a:rPr>
              <a:t>Vitamin B6</a:t>
            </a:r>
            <a:r>
              <a:rPr lang="ar-EG" sz="2400" b="1" dirty="0">
                <a:solidFill>
                  <a:prstClr val="black"/>
                </a:solidFill>
                <a:latin typeface="Simplified Arabic" panose="02020603050405020304" pitchFamily="18" charset="-78"/>
                <a:cs typeface="Simplified Arabic" panose="02020603050405020304" pitchFamily="18" charset="-78"/>
              </a:rPr>
              <a:t> بداخله .</a:t>
            </a:r>
          </a:p>
          <a:p>
            <a:pPr algn="r" rtl="1"/>
            <a:r>
              <a:rPr lang="ar-EG" sz="2400" b="1" dirty="0">
                <a:solidFill>
                  <a:prstClr val="black"/>
                </a:solidFill>
                <a:latin typeface="Simplified Arabic" panose="02020603050405020304" pitchFamily="18" charset="-78"/>
                <a:cs typeface="Simplified Arabic" panose="02020603050405020304" pitchFamily="18" charset="-78"/>
              </a:rPr>
              <a:t>* يعمل </a:t>
            </a:r>
            <a:r>
              <a:rPr lang="en-US" sz="2400" b="1" dirty="0">
                <a:solidFill>
                  <a:prstClr val="black"/>
                </a:solidFill>
                <a:latin typeface="Simplified Arabic" panose="02020603050405020304" pitchFamily="18" charset="-78"/>
                <a:cs typeface="Simplified Arabic" panose="02020603050405020304" pitchFamily="18" charset="-78"/>
              </a:rPr>
              <a:t>Glutamine</a:t>
            </a:r>
            <a:r>
              <a:rPr lang="ar-EG" sz="2400" b="1" dirty="0">
                <a:solidFill>
                  <a:prstClr val="black"/>
                </a:solidFill>
                <a:latin typeface="Simplified Arabic" panose="02020603050405020304" pitchFamily="18" charset="-78"/>
                <a:cs typeface="Simplified Arabic" panose="02020603050405020304" pitchFamily="18" charset="-78"/>
              </a:rPr>
              <a:t> على تحسين الجهاز المناعي للجسم وأيضاً تحسين بعض العمليات الحيوية .</a:t>
            </a:r>
          </a:p>
          <a:p>
            <a:pPr algn="r" rtl="1"/>
            <a:r>
              <a:rPr lang="ar-EG" sz="2400" b="1" dirty="0">
                <a:solidFill>
                  <a:prstClr val="black"/>
                </a:solidFill>
                <a:latin typeface="Simplified Arabic" panose="02020603050405020304" pitchFamily="18" charset="-78"/>
                <a:cs typeface="Simplified Arabic" panose="02020603050405020304" pitchFamily="18" charset="-78"/>
              </a:rPr>
              <a:t>* يعمل </a:t>
            </a:r>
            <a:r>
              <a:rPr lang="en-US" sz="2400" b="1" dirty="0">
                <a:solidFill>
                  <a:prstClr val="black"/>
                </a:solidFill>
                <a:latin typeface="Simplified Arabic" panose="02020603050405020304" pitchFamily="18" charset="-78"/>
                <a:cs typeface="Simplified Arabic" panose="02020603050405020304" pitchFamily="18" charset="-78"/>
              </a:rPr>
              <a:t>Glutamine</a:t>
            </a:r>
            <a:r>
              <a:rPr lang="ar-EG" sz="2400" b="1" dirty="0">
                <a:solidFill>
                  <a:prstClr val="black"/>
                </a:solidFill>
                <a:latin typeface="Simplified Arabic" panose="02020603050405020304" pitchFamily="18" charset="-78"/>
                <a:cs typeface="Simplified Arabic" panose="02020603050405020304" pitchFamily="18" charset="-78"/>
              </a:rPr>
              <a:t> على إمداد الجسم بالطاقة اللازمة للأداء الرياضي .</a:t>
            </a:r>
          </a:p>
          <a:p>
            <a:pPr algn="r" rtl="1"/>
            <a:r>
              <a:rPr lang="ar-EG" sz="2400" b="1" dirty="0">
                <a:solidFill>
                  <a:prstClr val="black"/>
                </a:solidFill>
                <a:latin typeface="Simplified Arabic" panose="02020603050405020304" pitchFamily="18" charset="-78"/>
                <a:cs typeface="Simplified Arabic" panose="02020603050405020304" pitchFamily="18" charset="-78"/>
              </a:rPr>
              <a:t>* يعمل </a:t>
            </a:r>
            <a:r>
              <a:rPr lang="en-US" sz="2400" b="1" dirty="0">
                <a:solidFill>
                  <a:prstClr val="black"/>
                </a:solidFill>
                <a:latin typeface="Simplified Arabic" panose="02020603050405020304" pitchFamily="18" charset="-78"/>
                <a:cs typeface="Simplified Arabic" panose="02020603050405020304" pitchFamily="18" charset="-78"/>
              </a:rPr>
              <a:t>Glutamine</a:t>
            </a:r>
            <a:r>
              <a:rPr lang="ar-EG" sz="2400" b="1" dirty="0">
                <a:solidFill>
                  <a:prstClr val="black"/>
                </a:solidFill>
                <a:latin typeface="Simplified Arabic" panose="02020603050405020304" pitchFamily="18" charset="-78"/>
                <a:cs typeface="Simplified Arabic" panose="02020603050405020304" pitchFamily="18" charset="-78"/>
              </a:rPr>
              <a:t> على تقليل حموضة العضلات وبالتالي يزيد من وقت التمرين .</a:t>
            </a:r>
          </a:p>
          <a:p>
            <a:pPr algn="r" rtl="1"/>
            <a:endParaRPr lang="ar-EG" sz="2400" b="1" dirty="0">
              <a:solidFill>
                <a:prstClr val="black"/>
              </a:solidFill>
              <a:latin typeface="Simplified Arabic" panose="02020603050405020304" pitchFamily="18" charset="-78"/>
              <a:cs typeface="Simplified Arabic" panose="02020603050405020304" pitchFamily="18" charset="-78"/>
            </a:endParaRPr>
          </a:p>
          <a:p>
            <a:pPr algn="r" rtl="1"/>
            <a:endParaRPr lang="ar-EG" sz="2400" b="1" dirty="0">
              <a:solidFill>
                <a:prstClr val="black"/>
              </a:solidFill>
              <a:latin typeface="Simplified Arabic" panose="02020603050405020304" pitchFamily="18" charset="-78"/>
              <a:cs typeface="Simplified Arabic" panose="02020603050405020304" pitchFamily="18" charset="-78"/>
            </a:endParaRPr>
          </a:p>
          <a:p>
            <a:pPr algn="r" rtl="1"/>
            <a:endParaRPr lang="ar-EG" sz="2400" b="1" dirty="0">
              <a:solidFill>
                <a:prstClr val="black"/>
              </a:solidFill>
              <a:latin typeface="Simplified Arabic" panose="02020603050405020304" pitchFamily="18" charset="-78"/>
              <a:cs typeface="Simplified Arabic" panose="02020603050405020304" pitchFamily="18" charset="-78"/>
            </a:endParaRPr>
          </a:p>
          <a:p>
            <a:pPr algn="r" rtl="1"/>
            <a:endParaRPr lang="ar-EG" sz="2400" b="1" dirty="0">
              <a:solidFill>
                <a:prstClr val="black"/>
              </a:solidFill>
              <a:latin typeface="Simplified Arabic" panose="02020603050405020304" pitchFamily="18" charset="-78"/>
              <a:cs typeface="Simplified Arabic" panose="02020603050405020304" pitchFamily="18" charset="-78"/>
            </a:endParaRPr>
          </a:p>
          <a:p>
            <a:pPr algn="r" rtl="1"/>
            <a:endParaRPr lang="ar-EG" sz="2400" b="1" dirty="0">
              <a:solidFill>
                <a:prstClr val="black"/>
              </a:solidFill>
              <a:latin typeface="Simplified Arabic" panose="02020603050405020304" pitchFamily="18" charset="-78"/>
              <a:cs typeface="Simplified Arabic" panose="02020603050405020304" pitchFamily="18" charset="-78"/>
            </a:endParaRPr>
          </a:p>
          <a:p>
            <a:pPr algn="r" rtl="1"/>
            <a:endParaRPr lang="ar-EG" sz="2400" b="1" dirty="0">
              <a:solidFill>
                <a:prstClr val="black"/>
              </a:solidFill>
              <a:latin typeface="Simplified Arabic" panose="02020603050405020304" pitchFamily="18" charset="-78"/>
              <a:cs typeface="Simplified Arabic" panose="02020603050405020304" pitchFamily="18" charset="-78"/>
            </a:endParaRPr>
          </a:p>
          <a:p>
            <a:pPr algn="r" rtl="1"/>
            <a:r>
              <a:rPr lang="ar-EG" sz="2400" b="1" u="sng" dirty="0">
                <a:solidFill>
                  <a:srgbClr val="FFFF00"/>
                </a:solidFill>
                <a:latin typeface="Simplified Arabic" panose="02020603050405020304" pitchFamily="18" charset="-78"/>
                <a:cs typeface="Simplified Arabic" panose="02020603050405020304" pitchFamily="18" charset="-78"/>
              </a:rPr>
              <a:t>الجرعة :- </a:t>
            </a:r>
          </a:p>
          <a:p>
            <a:pPr algn="r" rtl="1"/>
            <a:r>
              <a:rPr lang="ar-EG" sz="2400" b="1" dirty="0">
                <a:solidFill>
                  <a:prstClr val="black"/>
                </a:solidFill>
                <a:latin typeface="Simplified Arabic" panose="02020603050405020304" pitchFamily="18" charset="-78"/>
                <a:cs typeface="Simplified Arabic" panose="02020603050405020304" pitchFamily="18" charset="-78"/>
              </a:rPr>
              <a:t>يأخذ (50 جرام) بودر يومياً / (1) كبسولة يومياً وتكون قبل التمرين بساعة حتى يستطيع الجسم أمتصاصه والأستفادة منه .</a:t>
            </a:r>
            <a:endParaRPr lang="ar-EG" dirty="0">
              <a:solidFill>
                <a:prstClr val="white"/>
              </a:solidFill>
              <a:latin typeface="Simplified Arabic" panose="02020603050405020304" pitchFamily="18" charset="-78"/>
              <a:cs typeface="Simplified Arabic" panose="02020603050405020304" pitchFamily="18" charset="-78"/>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696" y="3284984"/>
            <a:ext cx="2244861" cy="23331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3284985"/>
            <a:ext cx="1872208" cy="23331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4803808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2000"/>
                                        <p:tgtEl>
                                          <p:spTgt spid="5"/>
                                        </p:tgtEl>
                                      </p:cBhvr>
                                    </p:animEffect>
                                  </p:childTnLst>
                                </p:cTn>
                              </p:par>
                            </p:childTnLst>
                          </p:cTn>
                        </p:par>
                        <p:par>
                          <p:cTn id="25" fill="hold">
                            <p:stCondLst>
                              <p:cond delay="40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2000" fill="hold"/>
                                        <p:tgtEl>
                                          <p:spTgt spid="6"/>
                                        </p:tgtEl>
                                        <p:attrNameLst>
                                          <p:attrName>ppt_w</p:attrName>
                                        </p:attrNameLst>
                                      </p:cBhvr>
                                      <p:tavLst>
                                        <p:tav tm="0">
                                          <p:val>
                                            <p:fltVal val="0"/>
                                          </p:val>
                                        </p:tav>
                                        <p:tav tm="100000">
                                          <p:val>
                                            <p:strVal val="#ppt_w"/>
                                          </p:val>
                                        </p:tav>
                                      </p:tavLst>
                                    </p:anim>
                                    <p:anim calcmode="lin" valueType="num">
                                      <p:cBhvr>
                                        <p:cTn id="29" dur="2000" fill="hold"/>
                                        <p:tgtEl>
                                          <p:spTgt spid="6"/>
                                        </p:tgtEl>
                                        <p:attrNameLst>
                                          <p:attrName>ppt_h</p:attrName>
                                        </p:attrNameLst>
                                      </p:cBhvr>
                                      <p:tavLst>
                                        <p:tav tm="0">
                                          <p:val>
                                            <p:fltVal val="0"/>
                                          </p:val>
                                        </p:tav>
                                        <p:tav tm="100000">
                                          <p:val>
                                            <p:strVal val="#ppt_h"/>
                                          </p:val>
                                        </p:tav>
                                      </p:tavLst>
                                    </p:anim>
                                    <p:animEffect transition="in" filter="fade">
                                      <p:cBhvr>
                                        <p:cTn id="30" dur="2000"/>
                                        <p:tgtEl>
                                          <p:spTgt spid="6"/>
                                        </p:tgtEl>
                                      </p:cBhvr>
                                    </p:animEffect>
                                  </p:childTnLst>
                                </p:cTn>
                              </p:par>
                            </p:childTnLst>
                          </p:cTn>
                        </p:par>
                        <p:par>
                          <p:cTn id="31" fill="hold">
                            <p:stCondLst>
                              <p:cond delay="6000"/>
                            </p:stCondLst>
                            <p:childTnLst>
                              <p:par>
                                <p:cTn id="32" presetID="53" presetClass="entr" presetSubtype="16"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2000" fill="hold"/>
                                        <p:tgtEl>
                                          <p:spTgt spid="7"/>
                                        </p:tgtEl>
                                        <p:attrNameLst>
                                          <p:attrName>ppt_w</p:attrName>
                                        </p:attrNameLst>
                                      </p:cBhvr>
                                      <p:tavLst>
                                        <p:tav tm="0">
                                          <p:val>
                                            <p:fltVal val="0"/>
                                          </p:val>
                                        </p:tav>
                                        <p:tav tm="100000">
                                          <p:val>
                                            <p:strVal val="#ppt_w"/>
                                          </p:val>
                                        </p:tav>
                                      </p:tavLst>
                                    </p:anim>
                                    <p:anim calcmode="lin" valueType="num">
                                      <p:cBhvr>
                                        <p:cTn id="35" dur="2000" fill="hold"/>
                                        <p:tgtEl>
                                          <p:spTgt spid="7"/>
                                        </p:tgtEl>
                                        <p:attrNameLst>
                                          <p:attrName>ppt_h</p:attrName>
                                        </p:attrNameLst>
                                      </p:cBhvr>
                                      <p:tavLst>
                                        <p:tav tm="0">
                                          <p:val>
                                            <p:fltVal val="0"/>
                                          </p:val>
                                        </p:tav>
                                        <p:tav tm="100000">
                                          <p:val>
                                            <p:strVal val="#ppt_h"/>
                                          </p:val>
                                        </p:tav>
                                      </p:tavLst>
                                    </p:anim>
                                    <p:animEffect transition="in" filter="fade">
                                      <p:cBhvr>
                                        <p:cTn id="3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32240" y="285412"/>
            <a:ext cx="2160240" cy="510778"/>
          </a:xfrm>
          <a:prstGeom prst="flowChartAlternateProcess">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rtl="1"/>
            <a:r>
              <a:rPr lang="ar-EG" sz="2400" b="1" dirty="0">
                <a:ln w="18000">
                  <a:solidFill>
                    <a:srgbClr val="C4D73F">
                      <a:satMod val="140000"/>
                    </a:srgbClr>
                  </a:solidFill>
                  <a:prstDash val="solid"/>
                  <a:miter lim="800000"/>
                </a:ln>
                <a:solidFill>
                  <a:srgbClr val="FFFF00"/>
                </a:solidFill>
                <a:latin typeface="Simplified Arabic" panose="02020603050405020304" pitchFamily="18" charset="-78"/>
                <a:cs typeface="Simplified Arabic" panose="02020603050405020304" pitchFamily="18" charset="-78"/>
              </a:rPr>
              <a:t>10- </a:t>
            </a:r>
            <a:r>
              <a:rPr lang="en-US" sz="2400" b="1" dirty="0">
                <a:ln w="18000">
                  <a:solidFill>
                    <a:srgbClr val="C4D73F">
                      <a:satMod val="140000"/>
                    </a:srgbClr>
                  </a:solidFill>
                  <a:prstDash val="solid"/>
                  <a:miter lim="800000"/>
                </a:ln>
                <a:solidFill>
                  <a:srgbClr val="FFFF00"/>
                </a:solidFill>
                <a:latin typeface="Simplified Arabic" panose="02020603050405020304" pitchFamily="18" charset="-78"/>
                <a:cs typeface="Simplified Arabic" panose="02020603050405020304" pitchFamily="18" charset="-78"/>
              </a:rPr>
              <a:t>Leucine </a:t>
            </a:r>
            <a:endParaRPr lang="ar-EG" sz="2400" b="1" dirty="0">
              <a:ln w="18000">
                <a:solidFill>
                  <a:srgbClr val="C4D73F">
                    <a:satMod val="140000"/>
                  </a:srgbClr>
                </a:solidFill>
                <a:prstDash val="solid"/>
                <a:miter lim="800000"/>
              </a:ln>
              <a:solidFill>
                <a:srgbClr val="FFFF00"/>
              </a:solidFill>
              <a:latin typeface="Simplified Arabic" panose="02020603050405020304" pitchFamily="18" charset="-78"/>
              <a:cs typeface="Simplified Arabic" panose="02020603050405020304" pitchFamily="18" charset="-78"/>
            </a:endParaRPr>
          </a:p>
        </p:txBody>
      </p:sp>
      <p:sp>
        <p:nvSpPr>
          <p:cNvPr id="6" name="TextBox 5"/>
          <p:cNvSpPr txBox="1"/>
          <p:nvPr/>
        </p:nvSpPr>
        <p:spPr>
          <a:xfrm>
            <a:off x="323528" y="1268760"/>
            <a:ext cx="8424936" cy="369332"/>
          </a:xfrm>
          <a:prstGeom prst="rect">
            <a:avLst/>
          </a:prstGeom>
          <a:noFill/>
        </p:spPr>
        <p:style>
          <a:lnRef idx="0">
            <a:schemeClr val="dk1"/>
          </a:lnRef>
          <a:fillRef idx="3">
            <a:schemeClr val="dk1"/>
          </a:fillRef>
          <a:effectRef idx="3">
            <a:schemeClr val="dk1"/>
          </a:effectRef>
          <a:fontRef idx="minor">
            <a:schemeClr val="lt1"/>
          </a:fontRef>
        </p:style>
        <p:txBody>
          <a:bodyPr wrap="square" rtlCol="1">
            <a:spAutoFit/>
          </a:bodyPr>
          <a:lstStyle/>
          <a:p>
            <a:pPr algn="ctr" rtl="1"/>
            <a:endParaRPr lang="ar-EG" b="1" dirty="0">
              <a:ln w="18000">
                <a:solidFill>
                  <a:srgbClr val="C4D73F">
                    <a:satMod val="140000"/>
                  </a:srgbClr>
                </a:solidFill>
                <a:prstDash val="solid"/>
                <a:miter lim="800000"/>
              </a:ln>
              <a:solidFill>
                <a:srgbClr val="00B050"/>
              </a:solidFill>
              <a:effectLst>
                <a:outerShdw blurRad="25500" dist="23000" dir="7020000" algn="tl">
                  <a:srgbClr val="000000">
                    <a:alpha val="50000"/>
                  </a:srgbClr>
                </a:outerShdw>
              </a:effectLst>
              <a:latin typeface="Simplified Arabic" panose="02020603050405020304" pitchFamily="18" charset="-78"/>
              <a:cs typeface="Simplified Arabic" panose="02020603050405020304" pitchFamily="18" charset="-78"/>
            </a:endParaRPr>
          </a:p>
        </p:txBody>
      </p:sp>
      <p:sp>
        <p:nvSpPr>
          <p:cNvPr id="7" name="TextBox 6"/>
          <p:cNvSpPr txBox="1"/>
          <p:nvPr/>
        </p:nvSpPr>
        <p:spPr>
          <a:xfrm>
            <a:off x="0" y="891403"/>
            <a:ext cx="8964488" cy="5632311"/>
          </a:xfrm>
          <a:prstGeom prst="rect">
            <a:avLst/>
          </a:prstGeom>
          <a:noFill/>
        </p:spPr>
        <p:style>
          <a:lnRef idx="0">
            <a:schemeClr val="dk1"/>
          </a:lnRef>
          <a:fillRef idx="3">
            <a:schemeClr val="dk1"/>
          </a:fillRef>
          <a:effectRef idx="3">
            <a:schemeClr val="dk1"/>
          </a:effectRef>
          <a:fontRef idx="minor">
            <a:schemeClr val="lt1"/>
          </a:fontRef>
        </p:style>
        <p:txBody>
          <a:bodyPr wrap="square" rtlCol="1">
            <a:spAutoFit/>
          </a:bodyPr>
          <a:lstStyle/>
          <a:p>
            <a:pPr algn="r" rtl="1"/>
            <a:r>
              <a:rPr lang="ar-EG" sz="2400" b="1" dirty="0">
                <a:solidFill>
                  <a:prstClr val="black"/>
                </a:solidFill>
                <a:latin typeface="Sakkal Majalla" panose="02000000000000000000" pitchFamily="2" charset="-78"/>
                <a:cs typeface="Sakkal Majalla" panose="02000000000000000000" pitchFamily="2" charset="-78"/>
              </a:rPr>
              <a:t>* يعتبر </a:t>
            </a:r>
            <a:r>
              <a:rPr lang="en-US" sz="2400" b="1" dirty="0">
                <a:solidFill>
                  <a:prstClr val="black"/>
                </a:solidFill>
                <a:latin typeface="Sakkal Majalla" panose="02000000000000000000" pitchFamily="2" charset="-78"/>
                <a:cs typeface="Sakkal Majalla" panose="02000000000000000000" pitchFamily="2" charset="-78"/>
              </a:rPr>
              <a:t>Leucine</a:t>
            </a:r>
            <a:r>
              <a:rPr lang="ar-EG" sz="2400" b="1" dirty="0">
                <a:solidFill>
                  <a:prstClr val="black"/>
                </a:solidFill>
                <a:latin typeface="Sakkal Majalla" panose="02000000000000000000" pitchFamily="2" charset="-78"/>
                <a:cs typeface="Sakkal Majalla" panose="02000000000000000000" pitchFamily="2" charset="-78"/>
              </a:rPr>
              <a:t> من الأحماض الأمينية الأساسية التي لا تصنع داخل الجسم .</a:t>
            </a:r>
          </a:p>
          <a:p>
            <a:pPr algn="r" rtl="1"/>
            <a:r>
              <a:rPr lang="ar-EG" sz="2400" b="1" dirty="0">
                <a:solidFill>
                  <a:prstClr val="black"/>
                </a:solidFill>
                <a:latin typeface="Sakkal Majalla" panose="02000000000000000000" pitchFamily="2" charset="-78"/>
                <a:cs typeface="Sakkal Majalla" panose="02000000000000000000" pitchFamily="2" charset="-78"/>
              </a:rPr>
              <a:t>* يعتبر </a:t>
            </a:r>
            <a:r>
              <a:rPr lang="en-US" sz="2400" b="1" dirty="0">
                <a:solidFill>
                  <a:prstClr val="black"/>
                </a:solidFill>
                <a:latin typeface="Sakkal Majalla" panose="02000000000000000000" pitchFamily="2" charset="-78"/>
                <a:cs typeface="Sakkal Majalla" panose="02000000000000000000" pitchFamily="2" charset="-78"/>
              </a:rPr>
              <a:t>Leucine</a:t>
            </a:r>
            <a:r>
              <a:rPr lang="ar-EG" sz="2400" b="1" dirty="0">
                <a:solidFill>
                  <a:prstClr val="black"/>
                </a:solidFill>
                <a:latin typeface="Sakkal Majalla" panose="02000000000000000000" pitchFamily="2" charset="-78"/>
                <a:cs typeface="Sakkal Majalla" panose="02000000000000000000" pitchFamily="2" charset="-78"/>
              </a:rPr>
              <a:t> من أهم الأحماض الأمينية في إنتاج الطاقة داخل الجسم .</a:t>
            </a:r>
          </a:p>
          <a:p>
            <a:pPr algn="r" rtl="1"/>
            <a:r>
              <a:rPr lang="ar-EG" sz="2400" b="1" dirty="0">
                <a:solidFill>
                  <a:prstClr val="black"/>
                </a:solidFill>
                <a:latin typeface="Sakkal Majalla" panose="02000000000000000000" pitchFamily="2" charset="-78"/>
                <a:cs typeface="Sakkal Majalla" panose="02000000000000000000" pitchFamily="2" charset="-78"/>
              </a:rPr>
              <a:t>* يساعد </a:t>
            </a:r>
            <a:r>
              <a:rPr lang="en-US" sz="2400" b="1" dirty="0">
                <a:solidFill>
                  <a:prstClr val="black"/>
                </a:solidFill>
                <a:latin typeface="Sakkal Majalla" panose="02000000000000000000" pitchFamily="2" charset="-78"/>
                <a:cs typeface="Sakkal Majalla" panose="02000000000000000000" pitchFamily="2" charset="-78"/>
              </a:rPr>
              <a:t>Leucine</a:t>
            </a:r>
            <a:r>
              <a:rPr lang="ar-EG" sz="2400" b="1" dirty="0">
                <a:solidFill>
                  <a:prstClr val="black"/>
                </a:solidFill>
                <a:latin typeface="Sakkal Majalla" panose="02000000000000000000" pitchFamily="2" charset="-78"/>
                <a:cs typeface="Sakkal Majalla" panose="02000000000000000000" pitchFamily="2" charset="-78"/>
              </a:rPr>
              <a:t> على سرعة الأستشفاء والعودة إلى الوضع الطبيعي وأيضاً يدخل في تركيب الأنسجة بالجسم مما يجعله هام في تحديد الأنسجة العضلية التي تتمزق أثناء المجهود البدني .</a:t>
            </a:r>
          </a:p>
          <a:p>
            <a:pPr algn="r" rtl="1"/>
            <a:r>
              <a:rPr lang="ar-EG" sz="2400" b="1" dirty="0">
                <a:solidFill>
                  <a:prstClr val="black"/>
                </a:solidFill>
                <a:latin typeface="Sakkal Majalla" panose="02000000000000000000" pitchFamily="2" charset="-78"/>
                <a:cs typeface="Sakkal Majalla" panose="02000000000000000000" pitchFamily="2" charset="-78"/>
              </a:rPr>
              <a:t>* يحتاج الجسم </a:t>
            </a:r>
            <a:r>
              <a:rPr lang="en-US" sz="2400" b="1" dirty="0">
                <a:solidFill>
                  <a:prstClr val="black"/>
                </a:solidFill>
                <a:latin typeface="Sakkal Majalla" panose="02000000000000000000" pitchFamily="2" charset="-78"/>
                <a:cs typeface="Sakkal Majalla" panose="02000000000000000000" pitchFamily="2" charset="-78"/>
              </a:rPr>
              <a:t>Leucine</a:t>
            </a:r>
            <a:r>
              <a:rPr lang="ar-EG" sz="2400" b="1" dirty="0">
                <a:solidFill>
                  <a:prstClr val="black"/>
                </a:solidFill>
                <a:latin typeface="Sakkal Majalla" panose="02000000000000000000" pitchFamily="2" charset="-78"/>
                <a:cs typeface="Sakkal Majalla" panose="02000000000000000000" pitchFamily="2" charset="-78"/>
              </a:rPr>
              <a:t> بكميات كبيرة تصل إلى 90% عن باقي الأحماض الأمينية الأساسية .</a:t>
            </a:r>
          </a:p>
          <a:p>
            <a:pPr algn="r" rtl="1"/>
            <a:r>
              <a:rPr lang="ar-EG" sz="2400" b="1" dirty="0">
                <a:solidFill>
                  <a:prstClr val="black"/>
                </a:solidFill>
                <a:latin typeface="Sakkal Majalla" panose="02000000000000000000" pitchFamily="2" charset="-78"/>
                <a:cs typeface="Sakkal Majalla" panose="02000000000000000000" pitchFamily="2" charset="-78"/>
              </a:rPr>
              <a:t>* يعمل </a:t>
            </a:r>
            <a:r>
              <a:rPr lang="en-US" sz="2400" b="1" dirty="0">
                <a:solidFill>
                  <a:prstClr val="black"/>
                </a:solidFill>
                <a:latin typeface="Sakkal Majalla" panose="02000000000000000000" pitchFamily="2" charset="-78"/>
                <a:cs typeface="Sakkal Majalla" panose="02000000000000000000" pitchFamily="2" charset="-78"/>
              </a:rPr>
              <a:t>Leucine</a:t>
            </a:r>
            <a:r>
              <a:rPr lang="ar-EG" sz="2400" b="1" dirty="0">
                <a:solidFill>
                  <a:prstClr val="black"/>
                </a:solidFill>
                <a:latin typeface="Sakkal Majalla" panose="02000000000000000000" pitchFamily="2" charset="-78"/>
                <a:cs typeface="Sakkal Majalla" panose="02000000000000000000" pitchFamily="2" charset="-78"/>
              </a:rPr>
              <a:t> على تحفيز هرمون الأنسولين داخل جسم الانسان .</a:t>
            </a:r>
          </a:p>
          <a:p>
            <a:pPr algn="r" rtl="1"/>
            <a:r>
              <a:rPr lang="ar-EG" sz="2400" b="1" dirty="0">
                <a:solidFill>
                  <a:prstClr val="black"/>
                </a:solidFill>
                <a:latin typeface="Sakkal Majalla" panose="02000000000000000000" pitchFamily="2" charset="-78"/>
                <a:cs typeface="Sakkal Majalla" panose="02000000000000000000" pitchFamily="2" charset="-78"/>
              </a:rPr>
              <a:t>* يعمل </a:t>
            </a:r>
            <a:r>
              <a:rPr lang="en-US" sz="2400" b="1" dirty="0">
                <a:solidFill>
                  <a:prstClr val="black"/>
                </a:solidFill>
                <a:latin typeface="Sakkal Majalla" panose="02000000000000000000" pitchFamily="2" charset="-78"/>
                <a:cs typeface="Sakkal Majalla" panose="02000000000000000000" pitchFamily="2" charset="-78"/>
              </a:rPr>
              <a:t>Leucine</a:t>
            </a:r>
            <a:r>
              <a:rPr lang="ar-EG" sz="2400" b="1" dirty="0">
                <a:solidFill>
                  <a:prstClr val="black"/>
                </a:solidFill>
                <a:latin typeface="Sakkal Majalla" panose="02000000000000000000" pitchFamily="2" charset="-78"/>
                <a:cs typeface="Sakkal Majalla" panose="02000000000000000000" pitchFamily="2" charset="-78"/>
              </a:rPr>
              <a:t> على تعويض الجسم بالبروتين المفقود من عمليات الهدم وأيضاً يمنع تكسير البروتين أثناء المجهود البدني .</a:t>
            </a:r>
          </a:p>
          <a:p>
            <a:pPr algn="r" rtl="1"/>
            <a:endParaRPr lang="ar-EG" sz="2400" b="1" dirty="0">
              <a:solidFill>
                <a:prstClr val="black"/>
              </a:solidFill>
              <a:latin typeface="Sakkal Majalla" panose="02000000000000000000" pitchFamily="2" charset="-78"/>
              <a:cs typeface="Sakkal Majalla" panose="02000000000000000000" pitchFamily="2" charset="-78"/>
            </a:endParaRPr>
          </a:p>
          <a:p>
            <a:pPr algn="r" rtl="1"/>
            <a:endParaRPr lang="ar-EG" sz="2400" b="1" dirty="0">
              <a:solidFill>
                <a:prstClr val="black"/>
              </a:solidFill>
              <a:latin typeface="Sakkal Majalla" panose="02000000000000000000" pitchFamily="2" charset="-78"/>
              <a:cs typeface="Sakkal Majalla" panose="02000000000000000000" pitchFamily="2" charset="-78"/>
            </a:endParaRPr>
          </a:p>
          <a:p>
            <a:pPr algn="r" rtl="1"/>
            <a:r>
              <a:rPr lang="ar-EG" sz="2400" b="1" u="sng" dirty="0">
                <a:solidFill>
                  <a:srgbClr val="FFFF00"/>
                </a:solidFill>
                <a:latin typeface="Sakkal Majalla" panose="02000000000000000000" pitchFamily="2" charset="-78"/>
                <a:cs typeface="Sakkal Majalla" panose="02000000000000000000" pitchFamily="2" charset="-78"/>
              </a:rPr>
              <a:t>الجرعة :-</a:t>
            </a:r>
          </a:p>
          <a:p>
            <a:pPr algn="r" rtl="1"/>
            <a:r>
              <a:rPr lang="ar-EG" sz="2400" b="1" dirty="0">
                <a:solidFill>
                  <a:prstClr val="black"/>
                </a:solidFill>
                <a:latin typeface="Sakkal Majalla" panose="02000000000000000000" pitchFamily="2" charset="-78"/>
                <a:cs typeface="Sakkal Majalla" panose="02000000000000000000" pitchFamily="2" charset="-78"/>
              </a:rPr>
              <a:t>(35 جرام) بودر يومياً</a:t>
            </a:r>
          </a:p>
          <a:p>
            <a:pPr algn="r" rtl="1"/>
            <a:r>
              <a:rPr lang="ar-EG" sz="2400" b="1" dirty="0">
                <a:solidFill>
                  <a:prstClr val="black"/>
                </a:solidFill>
                <a:latin typeface="Sakkal Majalla" panose="02000000000000000000" pitchFamily="2" charset="-78"/>
                <a:cs typeface="Sakkal Majalla" panose="02000000000000000000" pitchFamily="2" charset="-78"/>
              </a:rPr>
              <a:t>(1) كبسولة (</a:t>
            </a:r>
            <a:r>
              <a:rPr lang="en-US" sz="2400" b="1" dirty="0">
                <a:solidFill>
                  <a:prstClr val="black"/>
                </a:solidFill>
                <a:latin typeface="Sakkal Majalla" panose="02000000000000000000" pitchFamily="2" charset="-78"/>
                <a:cs typeface="Sakkal Majalla" panose="02000000000000000000" pitchFamily="2" charset="-78"/>
              </a:rPr>
              <a:t>1000 mg</a:t>
            </a:r>
            <a:r>
              <a:rPr lang="ar-EG" sz="2400" b="1" dirty="0">
                <a:solidFill>
                  <a:prstClr val="black"/>
                </a:solidFill>
                <a:latin typeface="Sakkal Majalla" panose="02000000000000000000" pitchFamily="2" charset="-78"/>
                <a:cs typeface="Sakkal Majalla" panose="02000000000000000000" pitchFamily="2" charset="-78"/>
              </a:rPr>
              <a:t>) يومياً</a:t>
            </a:r>
          </a:p>
          <a:p>
            <a:pPr algn="r" rtl="1"/>
            <a:r>
              <a:rPr lang="ar-EG" sz="2400" b="1" dirty="0">
                <a:solidFill>
                  <a:prstClr val="black"/>
                </a:solidFill>
                <a:latin typeface="Sakkal Majalla" panose="02000000000000000000" pitchFamily="2" charset="-78"/>
                <a:cs typeface="Sakkal Majalla" panose="02000000000000000000" pitchFamily="2" charset="-78"/>
              </a:rPr>
              <a:t>(2) كبسولة (</a:t>
            </a:r>
            <a:r>
              <a:rPr lang="en-US" sz="2400" b="1" dirty="0">
                <a:solidFill>
                  <a:prstClr val="black"/>
                </a:solidFill>
                <a:latin typeface="Sakkal Majalla" panose="02000000000000000000" pitchFamily="2" charset="-78"/>
                <a:cs typeface="Sakkal Majalla" panose="02000000000000000000" pitchFamily="2" charset="-78"/>
              </a:rPr>
              <a:t>500 mg</a:t>
            </a:r>
            <a:r>
              <a:rPr lang="ar-EG" sz="2400" b="1" dirty="0">
                <a:solidFill>
                  <a:prstClr val="black"/>
                </a:solidFill>
                <a:latin typeface="Sakkal Majalla" panose="02000000000000000000" pitchFamily="2" charset="-78"/>
                <a:cs typeface="Sakkal Majalla" panose="02000000000000000000" pitchFamily="2" charset="-78"/>
              </a:rPr>
              <a:t>) يومياً</a:t>
            </a:r>
          </a:p>
          <a:p>
            <a:pPr algn="r" rtl="1"/>
            <a:r>
              <a:rPr lang="ar-EG" sz="2400" b="1" dirty="0">
                <a:solidFill>
                  <a:prstClr val="black"/>
                </a:solidFill>
                <a:latin typeface="Sakkal Majalla" panose="02000000000000000000" pitchFamily="2" charset="-78"/>
                <a:cs typeface="Sakkal Majalla" panose="02000000000000000000" pitchFamily="2" charset="-78"/>
              </a:rPr>
              <a:t>يأخذ </a:t>
            </a:r>
            <a:r>
              <a:rPr lang="en-US" sz="2400" b="1" dirty="0">
                <a:solidFill>
                  <a:prstClr val="black"/>
                </a:solidFill>
                <a:latin typeface="Sakkal Majalla" panose="02000000000000000000" pitchFamily="2" charset="-78"/>
                <a:cs typeface="Sakkal Majalla" panose="02000000000000000000" pitchFamily="2" charset="-78"/>
              </a:rPr>
              <a:t>Leucine</a:t>
            </a:r>
            <a:r>
              <a:rPr lang="ar-EG" sz="2400" b="1" dirty="0">
                <a:solidFill>
                  <a:prstClr val="black"/>
                </a:solidFill>
                <a:latin typeface="Sakkal Majalla" panose="02000000000000000000" pitchFamily="2" charset="-78"/>
                <a:cs typeface="Sakkal Majalla" panose="02000000000000000000" pitchFamily="2" charset="-78"/>
              </a:rPr>
              <a:t> قبل التمرين بساعة حتى يستطيع الجسم امتصاصه والأستفادة منه خلال التمرين .</a:t>
            </a:r>
            <a:endParaRPr lang="ar-EG" b="1" dirty="0">
              <a:ln w="18000">
                <a:solidFill>
                  <a:srgbClr val="C4D73F">
                    <a:satMod val="140000"/>
                  </a:srgbClr>
                </a:solidFill>
                <a:prstDash val="solid"/>
                <a:miter lim="800000"/>
              </a:ln>
              <a:solidFill>
                <a:srgbClr val="00B050"/>
              </a:solidFill>
              <a:effectLst>
                <a:outerShdw blurRad="25500" dist="23000" dir="7020000" algn="tl">
                  <a:srgbClr val="000000">
                    <a:alpha val="50000"/>
                  </a:srgbClr>
                </a:outerShdw>
              </a:effectLst>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3737263"/>
            <a:ext cx="1788245" cy="1822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736" y="3737263"/>
            <a:ext cx="1854460" cy="1822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1960" y="3737263"/>
            <a:ext cx="1800200" cy="1822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2771196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2000"/>
                                        <p:tgtEl>
                                          <p:spTgt spid="7"/>
                                        </p:tgtEl>
                                      </p:cBhvr>
                                    </p:animEffect>
                                  </p:childTnLst>
                                </p:cTn>
                              </p:par>
                            </p:childTnLst>
                          </p:cTn>
                        </p:par>
                        <p:par>
                          <p:cTn id="25" fill="hold">
                            <p:stCondLst>
                              <p:cond delay="40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2000" fill="hold"/>
                                        <p:tgtEl>
                                          <p:spTgt spid="8"/>
                                        </p:tgtEl>
                                        <p:attrNameLst>
                                          <p:attrName>ppt_w</p:attrName>
                                        </p:attrNameLst>
                                      </p:cBhvr>
                                      <p:tavLst>
                                        <p:tav tm="0">
                                          <p:val>
                                            <p:fltVal val="0"/>
                                          </p:val>
                                        </p:tav>
                                        <p:tav tm="100000">
                                          <p:val>
                                            <p:strVal val="#ppt_w"/>
                                          </p:val>
                                        </p:tav>
                                      </p:tavLst>
                                    </p:anim>
                                    <p:anim calcmode="lin" valueType="num">
                                      <p:cBhvr>
                                        <p:cTn id="29" dur="2000" fill="hold"/>
                                        <p:tgtEl>
                                          <p:spTgt spid="8"/>
                                        </p:tgtEl>
                                        <p:attrNameLst>
                                          <p:attrName>ppt_h</p:attrName>
                                        </p:attrNameLst>
                                      </p:cBhvr>
                                      <p:tavLst>
                                        <p:tav tm="0">
                                          <p:val>
                                            <p:fltVal val="0"/>
                                          </p:val>
                                        </p:tav>
                                        <p:tav tm="100000">
                                          <p:val>
                                            <p:strVal val="#ppt_h"/>
                                          </p:val>
                                        </p:tav>
                                      </p:tavLst>
                                    </p:anim>
                                    <p:animEffect transition="in" filter="fade">
                                      <p:cBhvr>
                                        <p:cTn id="30" dur="2000"/>
                                        <p:tgtEl>
                                          <p:spTgt spid="8"/>
                                        </p:tgtEl>
                                      </p:cBhvr>
                                    </p:animEffect>
                                  </p:childTnLst>
                                </p:cTn>
                              </p:par>
                            </p:childTnLst>
                          </p:cTn>
                        </p:par>
                        <p:par>
                          <p:cTn id="31" fill="hold">
                            <p:stCondLst>
                              <p:cond delay="6000"/>
                            </p:stCondLst>
                            <p:childTnLst>
                              <p:par>
                                <p:cTn id="32" presetID="53" presetClass="entr" presetSubtype="16"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2000" fill="hold"/>
                                        <p:tgtEl>
                                          <p:spTgt spid="9"/>
                                        </p:tgtEl>
                                        <p:attrNameLst>
                                          <p:attrName>ppt_w</p:attrName>
                                        </p:attrNameLst>
                                      </p:cBhvr>
                                      <p:tavLst>
                                        <p:tav tm="0">
                                          <p:val>
                                            <p:fltVal val="0"/>
                                          </p:val>
                                        </p:tav>
                                        <p:tav tm="100000">
                                          <p:val>
                                            <p:strVal val="#ppt_w"/>
                                          </p:val>
                                        </p:tav>
                                      </p:tavLst>
                                    </p:anim>
                                    <p:anim calcmode="lin" valueType="num">
                                      <p:cBhvr>
                                        <p:cTn id="35" dur="2000" fill="hold"/>
                                        <p:tgtEl>
                                          <p:spTgt spid="9"/>
                                        </p:tgtEl>
                                        <p:attrNameLst>
                                          <p:attrName>ppt_h</p:attrName>
                                        </p:attrNameLst>
                                      </p:cBhvr>
                                      <p:tavLst>
                                        <p:tav tm="0">
                                          <p:val>
                                            <p:fltVal val="0"/>
                                          </p:val>
                                        </p:tav>
                                        <p:tav tm="100000">
                                          <p:val>
                                            <p:strVal val="#ppt_h"/>
                                          </p:val>
                                        </p:tav>
                                      </p:tavLst>
                                    </p:anim>
                                    <p:animEffect transition="in" filter="fade">
                                      <p:cBhvr>
                                        <p:cTn id="36" dur="2000"/>
                                        <p:tgtEl>
                                          <p:spTgt spid="9"/>
                                        </p:tgtEl>
                                      </p:cBhvr>
                                    </p:animEffect>
                                  </p:childTnLst>
                                </p:cTn>
                              </p:par>
                            </p:childTnLst>
                          </p:cTn>
                        </p:par>
                        <p:par>
                          <p:cTn id="37" fill="hold">
                            <p:stCondLst>
                              <p:cond delay="8000"/>
                            </p:stCondLst>
                            <p:childTnLst>
                              <p:par>
                                <p:cTn id="38" presetID="53" presetClass="entr" presetSubtype="16"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2000" fill="hold"/>
                                        <p:tgtEl>
                                          <p:spTgt spid="10"/>
                                        </p:tgtEl>
                                        <p:attrNameLst>
                                          <p:attrName>ppt_w</p:attrName>
                                        </p:attrNameLst>
                                      </p:cBhvr>
                                      <p:tavLst>
                                        <p:tav tm="0">
                                          <p:val>
                                            <p:fltVal val="0"/>
                                          </p:val>
                                        </p:tav>
                                        <p:tav tm="100000">
                                          <p:val>
                                            <p:strVal val="#ppt_w"/>
                                          </p:val>
                                        </p:tav>
                                      </p:tavLst>
                                    </p:anim>
                                    <p:anim calcmode="lin" valueType="num">
                                      <p:cBhvr>
                                        <p:cTn id="41" dur="2000" fill="hold"/>
                                        <p:tgtEl>
                                          <p:spTgt spid="10"/>
                                        </p:tgtEl>
                                        <p:attrNameLst>
                                          <p:attrName>ppt_h</p:attrName>
                                        </p:attrNameLst>
                                      </p:cBhvr>
                                      <p:tavLst>
                                        <p:tav tm="0">
                                          <p:val>
                                            <p:fltVal val="0"/>
                                          </p:val>
                                        </p:tav>
                                        <p:tav tm="100000">
                                          <p:val>
                                            <p:strVal val="#ppt_h"/>
                                          </p:val>
                                        </p:tav>
                                      </p:tavLst>
                                    </p:anim>
                                    <p:animEffect transition="in" filter="fade">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32240" y="116632"/>
            <a:ext cx="2160240" cy="510778"/>
          </a:xfrm>
          <a:prstGeom prst="flowChartAlternateProcess">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rtl="1"/>
            <a:r>
              <a:rPr lang="ar-EG" sz="2400" b="1" dirty="0">
                <a:ln w="18000">
                  <a:solidFill>
                    <a:srgbClr val="C4D73F">
                      <a:satMod val="140000"/>
                    </a:srgbClr>
                  </a:solidFill>
                  <a:prstDash val="solid"/>
                  <a:miter lim="800000"/>
                </a:ln>
                <a:solidFill>
                  <a:srgbClr val="FFFF00"/>
                </a:solidFill>
                <a:latin typeface="Simplified Arabic" panose="02020603050405020304" pitchFamily="18" charset="-78"/>
                <a:cs typeface="Simplified Arabic" panose="02020603050405020304" pitchFamily="18" charset="-78"/>
              </a:rPr>
              <a:t>11-  </a:t>
            </a:r>
            <a:r>
              <a:rPr lang="en-US" sz="2400" b="1" dirty="0">
                <a:ln w="18000">
                  <a:solidFill>
                    <a:srgbClr val="C4D73F">
                      <a:satMod val="140000"/>
                    </a:srgbClr>
                  </a:solidFill>
                  <a:prstDash val="solid"/>
                  <a:miter lim="800000"/>
                </a:ln>
                <a:solidFill>
                  <a:srgbClr val="FFFF00"/>
                </a:solidFill>
                <a:latin typeface="Simplified Arabic" panose="02020603050405020304" pitchFamily="18" charset="-78"/>
                <a:cs typeface="Simplified Arabic" panose="02020603050405020304" pitchFamily="18" charset="-78"/>
              </a:rPr>
              <a:t>BCAA</a:t>
            </a:r>
            <a:r>
              <a:rPr lang="ar-EG" sz="2400" b="1" dirty="0">
                <a:ln w="18000">
                  <a:solidFill>
                    <a:srgbClr val="C4D73F">
                      <a:satMod val="140000"/>
                    </a:srgbClr>
                  </a:solidFill>
                  <a:prstDash val="solid"/>
                  <a:miter lim="800000"/>
                </a:ln>
                <a:solidFill>
                  <a:srgbClr val="FFFF00"/>
                </a:solidFill>
                <a:latin typeface="Simplified Arabic" panose="02020603050405020304" pitchFamily="18" charset="-78"/>
                <a:cs typeface="Simplified Arabic" panose="02020603050405020304" pitchFamily="18" charset="-78"/>
              </a:rPr>
              <a:t> </a:t>
            </a:r>
          </a:p>
        </p:txBody>
      </p:sp>
      <p:sp>
        <p:nvSpPr>
          <p:cNvPr id="6" name="TextBox 5"/>
          <p:cNvSpPr txBox="1"/>
          <p:nvPr/>
        </p:nvSpPr>
        <p:spPr>
          <a:xfrm>
            <a:off x="575048" y="665273"/>
            <a:ext cx="8568952" cy="6278642"/>
          </a:xfrm>
          <a:prstGeom prst="rect">
            <a:avLst/>
          </a:prstGeom>
          <a:noFill/>
        </p:spPr>
        <p:style>
          <a:lnRef idx="0">
            <a:schemeClr val="dk1"/>
          </a:lnRef>
          <a:fillRef idx="3">
            <a:schemeClr val="dk1"/>
          </a:fillRef>
          <a:effectRef idx="3">
            <a:schemeClr val="dk1"/>
          </a:effectRef>
          <a:fontRef idx="minor">
            <a:schemeClr val="lt1"/>
          </a:fontRef>
        </p:style>
        <p:txBody>
          <a:bodyPr wrap="square" rtlCol="1">
            <a:spAutoFit/>
          </a:bodyPr>
          <a:lstStyle/>
          <a:p>
            <a:pPr algn="r" rtl="1"/>
            <a:r>
              <a:rPr lang="ar-EG" sz="2400" b="1" dirty="0">
                <a:solidFill>
                  <a:prstClr val="black"/>
                </a:solidFill>
                <a:latin typeface="Sakkal Majalla" panose="02000000000000000000" pitchFamily="2" charset="-78"/>
                <a:cs typeface="Sakkal Majalla" panose="02000000000000000000" pitchFamily="2" charset="-78"/>
              </a:rPr>
              <a:t>* يعتبر </a:t>
            </a:r>
            <a:r>
              <a:rPr lang="en-US" sz="2400" b="1" dirty="0">
                <a:solidFill>
                  <a:prstClr val="black"/>
                </a:solidFill>
                <a:latin typeface="Sakkal Majalla" panose="02000000000000000000" pitchFamily="2" charset="-78"/>
                <a:cs typeface="Sakkal Majalla" panose="02000000000000000000" pitchFamily="2" charset="-78"/>
              </a:rPr>
              <a:t>BCAA</a:t>
            </a:r>
            <a:r>
              <a:rPr lang="ar-EG" sz="2400" b="1" dirty="0">
                <a:solidFill>
                  <a:prstClr val="black"/>
                </a:solidFill>
                <a:latin typeface="Sakkal Majalla" panose="02000000000000000000" pitchFamily="2" charset="-78"/>
                <a:cs typeface="Sakkal Majalla" panose="02000000000000000000" pitchFamily="2" charset="-78"/>
              </a:rPr>
              <a:t> من الأحماض الأمينية الأساسية التي لا تصنع داخل الجسم .</a:t>
            </a:r>
          </a:p>
          <a:p>
            <a:pPr algn="r" rtl="1"/>
            <a:r>
              <a:rPr lang="ar-EG" sz="2400" b="1" dirty="0">
                <a:solidFill>
                  <a:prstClr val="black"/>
                </a:solidFill>
                <a:latin typeface="Sakkal Majalla" panose="02000000000000000000" pitchFamily="2" charset="-78"/>
                <a:cs typeface="Sakkal Majalla" panose="02000000000000000000" pitchFamily="2" charset="-78"/>
              </a:rPr>
              <a:t>* يشكل </a:t>
            </a:r>
            <a:r>
              <a:rPr lang="en-US" sz="2400" b="1" dirty="0">
                <a:solidFill>
                  <a:prstClr val="black"/>
                </a:solidFill>
                <a:latin typeface="Sakkal Majalla" panose="02000000000000000000" pitchFamily="2" charset="-78"/>
                <a:cs typeface="Sakkal Majalla" panose="02000000000000000000" pitchFamily="2" charset="-78"/>
              </a:rPr>
              <a:t>BCAA</a:t>
            </a:r>
            <a:r>
              <a:rPr lang="ar-EG" sz="2400" b="1" dirty="0">
                <a:solidFill>
                  <a:prstClr val="black"/>
                </a:solidFill>
                <a:latin typeface="Sakkal Majalla" panose="02000000000000000000" pitchFamily="2" charset="-78"/>
                <a:cs typeface="Sakkal Majalla" panose="02000000000000000000" pitchFamily="2" charset="-78"/>
              </a:rPr>
              <a:t> حوالي 35% من الأحماض الأمينية الموجودة داخل الأنسجة العضلية .</a:t>
            </a:r>
          </a:p>
          <a:p>
            <a:pPr algn="r" rtl="1"/>
            <a:r>
              <a:rPr lang="ar-EG" sz="2400" b="1" dirty="0">
                <a:solidFill>
                  <a:prstClr val="black"/>
                </a:solidFill>
                <a:latin typeface="Sakkal Majalla" panose="02000000000000000000" pitchFamily="2" charset="-78"/>
                <a:cs typeface="Sakkal Majalla" panose="02000000000000000000" pitchFamily="2" charset="-78"/>
              </a:rPr>
              <a:t>* يعمل </a:t>
            </a:r>
            <a:r>
              <a:rPr lang="en-US" sz="2400" b="1" dirty="0">
                <a:solidFill>
                  <a:prstClr val="black"/>
                </a:solidFill>
                <a:latin typeface="Sakkal Majalla" panose="02000000000000000000" pitchFamily="2" charset="-78"/>
                <a:cs typeface="Sakkal Majalla" panose="02000000000000000000" pitchFamily="2" charset="-78"/>
              </a:rPr>
              <a:t>BCAA</a:t>
            </a:r>
            <a:r>
              <a:rPr lang="ar-EG" sz="2400" b="1" dirty="0">
                <a:solidFill>
                  <a:prstClr val="black"/>
                </a:solidFill>
                <a:latin typeface="Sakkal Majalla" panose="02000000000000000000" pitchFamily="2" charset="-78"/>
                <a:cs typeface="Sakkal Majalla" panose="02000000000000000000" pitchFamily="2" charset="-78"/>
              </a:rPr>
              <a:t> على التوازن النيتروجيني (التوازن بين كمية النيتروجين الداخلة إلى الجسم وكمية النيتروجين التي يقوم الجسم بأخراجها) .</a:t>
            </a:r>
          </a:p>
          <a:p>
            <a:pPr algn="r" rtl="1"/>
            <a:r>
              <a:rPr lang="ar-EG" sz="2400" b="1" dirty="0">
                <a:solidFill>
                  <a:prstClr val="black"/>
                </a:solidFill>
                <a:latin typeface="Sakkal Majalla" panose="02000000000000000000" pitchFamily="2" charset="-78"/>
                <a:cs typeface="Sakkal Majalla" panose="02000000000000000000" pitchFamily="2" charset="-78"/>
              </a:rPr>
              <a:t>* نيتروجين داخل = نيتروجين خارج = اتزان نيتروجيني (يحدث ذلك عن طريق الغذاء المتوازن) .</a:t>
            </a:r>
          </a:p>
          <a:p>
            <a:pPr algn="r" rtl="1"/>
            <a:r>
              <a:rPr lang="ar-EG" sz="2400" b="1" dirty="0">
                <a:solidFill>
                  <a:prstClr val="black"/>
                </a:solidFill>
                <a:latin typeface="Sakkal Majalla" panose="02000000000000000000" pitchFamily="2" charset="-78"/>
                <a:cs typeface="Sakkal Majalla" panose="02000000000000000000" pitchFamily="2" charset="-78"/>
              </a:rPr>
              <a:t>* نيتروجين داخل &lt; نيتروجين خارج = نيتروجين سالب (يحدث تأثيراً لذلك الضعف والحمى)</a:t>
            </a:r>
          </a:p>
          <a:p>
            <a:pPr algn="r" rtl="1"/>
            <a:r>
              <a:rPr lang="ar-EG" sz="2400" b="1" dirty="0">
                <a:solidFill>
                  <a:prstClr val="black"/>
                </a:solidFill>
                <a:latin typeface="Sakkal Majalla" panose="02000000000000000000" pitchFamily="2" charset="-78"/>
                <a:cs typeface="Sakkal Majalla" panose="02000000000000000000" pitchFamily="2" charset="-78"/>
              </a:rPr>
              <a:t>* نيتروجين داخل &gt; نيتروجين خارج = نيتروجين موجب (يكون لديه القدرة على النمو بصورة أفضل ويرتفع جهازه المناعي وقدرته على مقاومة الأمراض) .</a:t>
            </a:r>
          </a:p>
          <a:p>
            <a:pPr algn="r" rtl="1"/>
            <a:r>
              <a:rPr lang="ar-EG" sz="2400" b="1" dirty="0">
                <a:solidFill>
                  <a:prstClr val="black"/>
                </a:solidFill>
                <a:latin typeface="Sakkal Majalla" panose="02000000000000000000" pitchFamily="2" charset="-78"/>
                <a:cs typeface="Sakkal Majalla" panose="02000000000000000000" pitchFamily="2" charset="-78"/>
              </a:rPr>
              <a:t>* يتميز </a:t>
            </a:r>
            <a:r>
              <a:rPr lang="en-US" sz="2400" b="1" dirty="0">
                <a:solidFill>
                  <a:prstClr val="black"/>
                </a:solidFill>
                <a:latin typeface="Sakkal Majalla" panose="02000000000000000000" pitchFamily="2" charset="-78"/>
                <a:cs typeface="Sakkal Majalla" panose="02000000000000000000" pitchFamily="2" charset="-78"/>
              </a:rPr>
              <a:t>BCAA</a:t>
            </a:r>
            <a:r>
              <a:rPr lang="ar-EG" sz="2400" b="1" dirty="0">
                <a:solidFill>
                  <a:prstClr val="black"/>
                </a:solidFill>
                <a:latin typeface="Sakkal Majalla" panose="02000000000000000000" pitchFamily="2" charset="-78"/>
                <a:cs typeface="Sakkal Majalla" panose="02000000000000000000" pitchFamily="2" charset="-78"/>
              </a:rPr>
              <a:t> على أحتوائه على نسبة من حمض الجلوماتين وفيتامين </a:t>
            </a:r>
            <a:r>
              <a:rPr lang="en-US" sz="2400" b="1" dirty="0">
                <a:solidFill>
                  <a:prstClr val="black"/>
                </a:solidFill>
                <a:latin typeface="Sakkal Majalla" panose="02000000000000000000" pitchFamily="2" charset="-78"/>
                <a:cs typeface="Sakkal Majalla" panose="02000000000000000000" pitchFamily="2" charset="-78"/>
              </a:rPr>
              <a:t>B6</a:t>
            </a:r>
            <a:r>
              <a:rPr lang="ar-EG" sz="2400" b="1" dirty="0">
                <a:solidFill>
                  <a:prstClr val="black"/>
                </a:solidFill>
                <a:latin typeface="Sakkal Majalla" panose="02000000000000000000" pitchFamily="2" charset="-78"/>
                <a:cs typeface="Sakkal Majalla" panose="02000000000000000000" pitchFamily="2" charset="-78"/>
              </a:rPr>
              <a:t> .</a:t>
            </a:r>
          </a:p>
          <a:p>
            <a:pPr algn="r" rtl="1"/>
            <a:r>
              <a:rPr lang="ar-EG" sz="2400" b="1" dirty="0">
                <a:solidFill>
                  <a:prstClr val="black"/>
                </a:solidFill>
                <a:latin typeface="Sakkal Majalla" panose="02000000000000000000" pitchFamily="2" charset="-78"/>
                <a:cs typeface="Sakkal Majalla" panose="02000000000000000000" pitchFamily="2" charset="-78"/>
              </a:rPr>
              <a:t>* يساعد </a:t>
            </a:r>
            <a:r>
              <a:rPr lang="en-US" sz="2400" b="1" dirty="0">
                <a:solidFill>
                  <a:prstClr val="black"/>
                </a:solidFill>
                <a:latin typeface="Sakkal Majalla" panose="02000000000000000000" pitchFamily="2" charset="-78"/>
                <a:cs typeface="Sakkal Majalla" panose="02000000000000000000" pitchFamily="2" charset="-78"/>
              </a:rPr>
              <a:t>BCAA</a:t>
            </a:r>
            <a:r>
              <a:rPr lang="ar-EG" sz="2400" b="1" dirty="0">
                <a:solidFill>
                  <a:prstClr val="black"/>
                </a:solidFill>
                <a:latin typeface="Sakkal Majalla" panose="02000000000000000000" pitchFamily="2" charset="-78"/>
                <a:cs typeface="Sakkal Majalla" panose="02000000000000000000" pitchFamily="2" charset="-78"/>
              </a:rPr>
              <a:t> على تأخر الشعور بالتعب وسرعة أستعادة الأستشفاء مرة أخرى .</a:t>
            </a:r>
          </a:p>
          <a:p>
            <a:pPr algn="r" rtl="1"/>
            <a:endParaRPr lang="ar-EG" sz="2400" b="1" dirty="0">
              <a:solidFill>
                <a:prstClr val="black"/>
              </a:solidFill>
              <a:latin typeface="Sakkal Majalla" panose="02000000000000000000" pitchFamily="2" charset="-78"/>
              <a:cs typeface="Sakkal Majalla" panose="02000000000000000000" pitchFamily="2" charset="-78"/>
            </a:endParaRPr>
          </a:p>
          <a:p>
            <a:pPr algn="r" rtl="1"/>
            <a:endParaRPr lang="ar-EG" sz="2400" b="1" dirty="0">
              <a:solidFill>
                <a:prstClr val="black"/>
              </a:solidFill>
              <a:latin typeface="Sakkal Majalla" panose="02000000000000000000" pitchFamily="2" charset="-78"/>
              <a:cs typeface="Sakkal Majalla" panose="02000000000000000000" pitchFamily="2" charset="-78"/>
            </a:endParaRPr>
          </a:p>
          <a:p>
            <a:pPr algn="r" rtl="1"/>
            <a:endParaRPr lang="ar-EG" sz="2400" b="1" dirty="0">
              <a:solidFill>
                <a:prstClr val="black"/>
              </a:solidFill>
              <a:latin typeface="Sakkal Majalla" panose="02000000000000000000" pitchFamily="2" charset="-78"/>
              <a:cs typeface="Sakkal Majalla" panose="02000000000000000000" pitchFamily="2" charset="-78"/>
            </a:endParaRPr>
          </a:p>
          <a:p>
            <a:pPr algn="r" rtl="1"/>
            <a:r>
              <a:rPr lang="ar-EG" sz="2400" b="1" u="sng" dirty="0">
                <a:solidFill>
                  <a:srgbClr val="FFFF00"/>
                </a:solidFill>
                <a:latin typeface="Sakkal Majalla" panose="02000000000000000000" pitchFamily="2" charset="-78"/>
                <a:cs typeface="Sakkal Majalla" panose="02000000000000000000" pitchFamily="2" charset="-78"/>
              </a:rPr>
              <a:t>الجرعة :-</a:t>
            </a:r>
          </a:p>
          <a:p>
            <a:pPr algn="r" rtl="1"/>
            <a:r>
              <a:rPr lang="ar-EG" sz="2400" b="1" dirty="0">
                <a:solidFill>
                  <a:prstClr val="black"/>
                </a:solidFill>
                <a:latin typeface="Sakkal Majalla" panose="02000000000000000000" pitchFamily="2" charset="-78"/>
                <a:cs typeface="Sakkal Majalla" panose="02000000000000000000" pitchFamily="2" charset="-78"/>
              </a:rPr>
              <a:t>(60 جرام) بودر يومياً ويفضل أنه يأخذ قبل التمرين بساعة حتى يستطيع الجسم أمتصاصه والأستفادة منه .   </a:t>
            </a:r>
          </a:p>
          <a:p>
            <a:pPr algn="r" rtl="1"/>
            <a:r>
              <a:rPr lang="ar-EG" dirty="0">
                <a:solidFill>
                  <a:prstClr val="white"/>
                </a:solidFill>
                <a:latin typeface="Simplified Arabic" panose="02020603050405020304" pitchFamily="18" charset="-78"/>
                <a:cs typeface="Simplified Arabic" panose="02020603050405020304" pitchFamily="18" charset="-78"/>
              </a:rPr>
              <a:t>  </a:t>
            </a:r>
            <a:endParaRPr lang="ar-EG" b="1" dirty="0">
              <a:ln w="18000">
                <a:solidFill>
                  <a:srgbClr val="C4D73F">
                    <a:satMod val="140000"/>
                  </a:srgbClr>
                </a:solidFill>
                <a:prstDash val="solid"/>
                <a:miter lim="800000"/>
              </a:ln>
              <a:solidFill>
                <a:srgbClr val="00B050"/>
              </a:solidFill>
              <a:effectLst>
                <a:outerShdw blurRad="25500" dist="23000" dir="7020000" algn="tl">
                  <a:srgbClr val="000000">
                    <a:alpha val="50000"/>
                  </a:srgbClr>
                </a:outerShdw>
              </a:effectLst>
              <a:latin typeface="Simplified Arabic" panose="02020603050405020304" pitchFamily="18" charset="-78"/>
              <a:cs typeface="Simplified Arabic" panose="02020603050405020304" pitchFamily="18"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3804594"/>
            <a:ext cx="1584176" cy="19149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9712853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2000"/>
                                        <p:tgtEl>
                                          <p:spTgt spid="6"/>
                                        </p:tgtEl>
                                      </p:cBhvr>
                                    </p:animEffect>
                                  </p:childTnLst>
                                </p:cTn>
                              </p:par>
                            </p:childTnLst>
                          </p:cTn>
                        </p:par>
                        <p:par>
                          <p:cTn id="25" fill="hold">
                            <p:stCondLst>
                              <p:cond delay="4000"/>
                            </p:stCondLst>
                            <p:childTnLst>
                              <p:par>
                                <p:cTn id="26" presetID="53" presetClass="entr" presetSubtype="16"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2000" fill="hold"/>
                                        <p:tgtEl>
                                          <p:spTgt spid="7"/>
                                        </p:tgtEl>
                                        <p:attrNameLst>
                                          <p:attrName>ppt_w</p:attrName>
                                        </p:attrNameLst>
                                      </p:cBhvr>
                                      <p:tavLst>
                                        <p:tav tm="0">
                                          <p:val>
                                            <p:fltVal val="0"/>
                                          </p:val>
                                        </p:tav>
                                        <p:tav tm="100000">
                                          <p:val>
                                            <p:strVal val="#ppt_w"/>
                                          </p:val>
                                        </p:tav>
                                      </p:tavLst>
                                    </p:anim>
                                    <p:anim calcmode="lin" valueType="num">
                                      <p:cBhvr>
                                        <p:cTn id="29" dur="2000" fill="hold"/>
                                        <p:tgtEl>
                                          <p:spTgt spid="7"/>
                                        </p:tgtEl>
                                        <p:attrNameLst>
                                          <p:attrName>ppt_h</p:attrName>
                                        </p:attrNameLst>
                                      </p:cBhvr>
                                      <p:tavLst>
                                        <p:tav tm="0">
                                          <p:val>
                                            <p:fltVal val="0"/>
                                          </p:val>
                                        </p:tav>
                                        <p:tav tm="100000">
                                          <p:val>
                                            <p:strVal val="#ppt_h"/>
                                          </p:val>
                                        </p:tav>
                                      </p:tavLst>
                                    </p:anim>
                                    <p:animEffect transition="in" filter="fade">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56360" y="266391"/>
            <a:ext cx="5508128" cy="510778"/>
          </a:xfrm>
          <a:prstGeom prst="flowChartAlternateProcess">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rtl="1"/>
            <a:r>
              <a:rPr lang="ar-EG" sz="2400" b="1" dirty="0">
                <a:ln w="18000">
                  <a:solidFill>
                    <a:srgbClr val="C4D73F">
                      <a:satMod val="140000"/>
                    </a:srgbClr>
                  </a:solidFill>
                  <a:prstDash val="solid"/>
                  <a:miter lim="800000"/>
                </a:ln>
                <a:solidFill>
                  <a:srgbClr val="00B050"/>
                </a:solidFill>
                <a:effectLst>
                  <a:outerShdw blurRad="25500" dist="23000" dir="7020000" algn="tl">
                    <a:srgbClr val="000000">
                      <a:alpha val="50000"/>
                    </a:srgbClr>
                  </a:outerShdw>
                </a:effectLst>
                <a:latin typeface="Simplified Arabic" panose="02020603050405020304" pitchFamily="18" charset="-78"/>
                <a:cs typeface="Simplified Arabic" panose="02020603050405020304" pitchFamily="18" charset="-78"/>
              </a:rPr>
              <a:t>المكملات الغذائية التي تعمل على انقاص الوزن :-</a:t>
            </a:r>
          </a:p>
        </p:txBody>
      </p:sp>
      <p:sp>
        <p:nvSpPr>
          <p:cNvPr id="5" name="TextBox 4"/>
          <p:cNvSpPr txBox="1"/>
          <p:nvPr/>
        </p:nvSpPr>
        <p:spPr>
          <a:xfrm>
            <a:off x="7200776" y="980728"/>
            <a:ext cx="1763712" cy="510778"/>
          </a:xfrm>
          <a:prstGeom prst="flowChartAlternateProcess">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rtl="1"/>
            <a:r>
              <a:rPr lang="ar-EG" sz="2400" b="1" dirty="0">
                <a:ln w="18000">
                  <a:solidFill>
                    <a:srgbClr val="C4D73F">
                      <a:satMod val="140000"/>
                    </a:srgbClr>
                  </a:solidFill>
                  <a:prstDash val="solid"/>
                  <a:miter lim="800000"/>
                </a:ln>
                <a:solidFill>
                  <a:srgbClr val="FFFF00"/>
                </a:solidFill>
                <a:latin typeface="Simplified Arabic" panose="02020603050405020304" pitchFamily="18" charset="-78"/>
                <a:cs typeface="Simplified Arabic" panose="02020603050405020304" pitchFamily="18" charset="-78"/>
              </a:rPr>
              <a:t>1-  </a:t>
            </a:r>
            <a:r>
              <a:rPr lang="en-US" sz="2400" b="1" dirty="0">
                <a:ln w="18000">
                  <a:solidFill>
                    <a:srgbClr val="C4D73F">
                      <a:satMod val="140000"/>
                    </a:srgbClr>
                  </a:solidFill>
                  <a:prstDash val="solid"/>
                  <a:miter lim="800000"/>
                </a:ln>
                <a:solidFill>
                  <a:srgbClr val="FFFF00"/>
                </a:solidFill>
                <a:latin typeface="Simplified Arabic" panose="02020603050405020304" pitchFamily="18" charset="-78"/>
                <a:cs typeface="Simplified Arabic" panose="02020603050405020304" pitchFamily="18" charset="-78"/>
              </a:rPr>
              <a:t>CLA</a:t>
            </a:r>
            <a:r>
              <a:rPr lang="ar-EG" sz="2400" b="1" dirty="0">
                <a:ln w="18000">
                  <a:solidFill>
                    <a:srgbClr val="C4D73F">
                      <a:satMod val="140000"/>
                    </a:srgbClr>
                  </a:solidFill>
                  <a:prstDash val="solid"/>
                  <a:miter lim="800000"/>
                </a:ln>
                <a:solidFill>
                  <a:srgbClr val="FFFF00"/>
                </a:solidFill>
                <a:latin typeface="Simplified Arabic" panose="02020603050405020304" pitchFamily="18" charset="-78"/>
                <a:cs typeface="Simplified Arabic" panose="02020603050405020304" pitchFamily="18" charset="-78"/>
              </a:rPr>
              <a:t> </a:t>
            </a:r>
          </a:p>
        </p:txBody>
      </p:sp>
      <p:sp>
        <p:nvSpPr>
          <p:cNvPr id="6" name="TextBox 5"/>
          <p:cNvSpPr txBox="1"/>
          <p:nvPr/>
        </p:nvSpPr>
        <p:spPr>
          <a:xfrm>
            <a:off x="179512" y="1772816"/>
            <a:ext cx="8784976" cy="4154984"/>
          </a:xfrm>
          <a:prstGeom prst="rect">
            <a:avLst/>
          </a:prstGeom>
          <a:noFill/>
        </p:spPr>
        <p:style>
          <a:lnRef idx="0">
            <a:schemeClr val="dk1"/>
          </a:lnRef>
          <a:fillRef idx="3">
            <a:schemeClr val="dk1"/>
          </a:fillRef>
          <a:effectRef idx="3">
            <a:schemeClr val="dk1"/>
          </a:effectRef>
          <a:fontRef idx="minor">
            <a:schemeClr val="lt1"/>
          </a:fontRef>
        </p:style>
        <p:txBody>
          <a:bodyPr wrap="square" rtlCol="1">
            <a:spAutoFit/>
          </a:bodyPr>
          <a:lstStyle/>
          <a:p>
            <a:pPr algn="r" rtl="1"/>
            <a:r>
              <a:rPr lang="ar-EG" sz="2400" b="1" dirty="0">
                <a:solidFill>
                  <a:prstClr val="black"/>
                </a:solidFill>
                <a:latin typeface="Sakkal Majalla" panose="02000000000000000000" pitchFamily="2" charset="-78"/>
                <a:cs typeface="Sakkal Majalla" panose="02000000000000000000" pitchFamily="2" charset="-78"/>
              </a:rPr>
              <a:t>* يعمل </a:t>
            </a:r>
            <a:r>
              <a:rPr lang="en-US" sz="2400" b="1" dirty="0">
                <a:solidFill>
                  <a:prstClr val="black"/>
                </a:solidFill>
                <a:latin typeface="Sakkal Majalla" panose="02000000000000000000" pitchFamily="2" charset="-78"/>
                <a:cs typeface="Sakkal Majalla" panose="02000000000000000000" pitchFamily="2" charset="-78"/>
              </a:rPr>
              <a:t>CLA</a:t>
            </a:r>
            <a:r>
              <a:rPr lang="ar-EG" sz="2400" b="1" dirty="0">
                <a:solidFill>
                  <a:prstClr val="black"/>
                </a:solidFill>
                <a:latin typeface="Sakkal Majalla" panose="02000000000000000000" pitchFamily="2" charset="-78"/>
                <a:cs typeface="Sakkal Majalla" panose="02000000000000000000" pitchFamily="2" charset="-78"/>
              </a:rPr>
              <a:t> على تقليل كتلة الدهون بالجسم وحرقها والاستفادة منها فى امداد الجسم بالطاقة .</a:t>
            </a:r>
          </a:p>
          <a:p>
            <a:pPr algn="r" rtl="1"/>
            <a:r>
              <a:rPr lang="ar-EG" sz="2400" b="1" dirty="0">
                <a:solidFill>
                  <a:prstClr val="black"/>
                </a:solidFill>
                <a:latin typeface="Sakkal Majalla" panose="02000000000000000000" pitchFamily="2" charset="-78"/>
                <a:cs typeface="Sakkal Majalla" panose="02000000000000000000" pitchFamily="2" charset="-78"/>
              </a:rPr>
              <a:t>* يعمل </a:t>
            </a:r>
            <a:r>
              <a:rPr lang="en-US" sz="2400" b="1" dirty="0">
                <a:solidFill>
                  <a:prstClr val="black"/>
                </a:solidFill>
                <a:latin typeface="Sakkal Majalla" panose="02000000000000000000" pitchFamily="2" charset="-78"/>
                <a:cs typeface="Sakkal Majalla" panose="02000000000000000000" pitchFamily="2" charset="-78"/>
              </a:rPr>
              <a:t>CLA</a:t>
            </a:r>
            <a:r>
              <a:rPr lang="ar-EG" sz="2400" b="1" dirty="0">
                <a:solidFill>
                  <a:prstClr val="black"/>
                </a:solidFill>
                <a:latin typeface="Sakkal Majalla" panose="02000000000000000000" pitchFamily="2" charset="-78"/>
                <a:cs typeface="Sakkal Majalla" panose="02000000000000000000" pitchFamily="2" charset="-78"/>
              </a:rPr>
              <a:t> على زيادة ضربات القلب لذا يجب الحرص اثناء تناوله لانه يزيد من سريان الدم بالجسم وينصح عدم استخدامه لمرضى الضغط أو مرض السكر .</a:t>
            </a:r>
          </a:p>
          <a:p>
            <a:pPr algn="r" rtl="1"/>
            <a:endParaRPr lang="ar-EG" sz="2400" b="1" dirty="0">
              <a:solidFill>
                <a:prstClr val="black"/>
              </a:solidFill>
              <a:latin typeface="Sakkal Majalla" panose="02000000000000000000" pitchFamily="2" charset="-78"/>
              <a:cs typeface="Sakkal Majalla" panose="02000000000000000000" pitchFamily="2" charset="-78"/>
            </a:endParaRPr>
          </a:p>
          <a:p>
            <a:pPr algn="r" rtl="1"/>
            <a:endParaRPr lang="ar-EG" sz="2400" b="1" dirty="0">
              <a:solidFill>
                <a:prstClr val="black"/>
              </a:solidFill>
              <a:latin typeface="Sakkal Majalla" panose="02000000000000000000" pitchFamily="2" charset="-78"/>
              <a:cs typeface="Sakkal Majalla" panose="02000000000000000000" pitchFamily="2" charset="-78"/>
            </a:endParaRPr>
          </a:p>
          <a:p>
            <a:pPr algn="r" rtl="1"/>
            <a:endParaRPr lang="ar-EG" sz="2400" b="1" dirty="0">
              <a:solidFill>
                <a:prstClr val="black"/>
              </a:solidFill>
              <a:latin typeface="Sakkal Majalla" panose="02000000000000000000" pitchFamily="2" charset="-78"/>
              <a:cs typeface="Sakkal Majalla" panose="02000000000000000000" pitchFamily="2" charset="-78"/>
            </a:endParaRPr>
          </a:p>
          <a:p>
            <a:pPr algn="r" rtl="1"/>
            <a:endParaRPr lang="ar-EG" sz="2400" b="1" dirty="0">
              <a:solidFill>
                <a:prstClr val="black"/>
              </a:solidFill>
              <a:latin typeface="Sakkal Majalla" panose="02000000000000000000" pitchFamily="2" charset="-78"/>
              <a:cs typeface="Sakkal Majalla" panose="02000000000000000000" pitchFamily="2" charset="-78"/>
            </a:endParaRPr>
          </a:p>
          <a:p>
            <a:pPr algn="r" rtl="1"/>
            <a:endParaRPr lang="ar-EG" sz="2400" b="1" dirty="0">
              <a:solidFill>
                <a:prstClr val="black"/>
              </a:solidFill>
              <a:latin typeface="Sakkal Majalla" panose="02000000000000000000" pitchFamily="2" charset="-78"/>
              <a:cs typeface="Sakkal Majalla" panose="02000000000000000000" pitchFamily="2" charset="-78"/>
            </a:endParaRPr>
          </a:p>
          <a:p>
            <a:pPr algn="r" rtl="1"/>
            <a:endParaRPr lang="ar-EG" sz="2400" b="1" dirty="0">
              <a:solidFill>
                <a:prstClr val="black"/>
              </a:solidFill>
              <a:latin typeface="Sakkal Majalla" panose="02000000000000000000" pitchFamily="2" charset="-78"/>
              <a:cs typeface="Sakkal Majalla" panose="02000000000000000000" pitchFamily="2" charset="-78"/>
            </a:endParaRPr>
          </a:p>
          <a:p>
            <a:pPr algn="r" rtl="1"/>
            <a:r>
              <a:rPr lang="ar-EG" sz="2400" b="1" u="sng" dirty="0">
                <a:solidFill>
                  <a:srgbClr val="FFFF00"/>
                </a:solidFill>
                <a:latin typeface="Sakkal Majalla" panose="02000000000000000000" pitchFamily="2" charset="-78"/>
                <a:cs typeface="Sakkal Majalla" panose="02000000000000000000" pitchFamily="2" charset="-78"/>
              </a:rPr>
              <a:t>الجرعة :-</a:t>
            </a:r>
          </a:p>
          <a:p>
            <a:pPr algn="r" rtl="1"/>
            <a:r>
              <a:rPr lang="ar-EG" sz="2400" b="1" dirty="0">
                <a:solidFill>
                  <a:prstClr val="black"/>
                </a:solidFill>
                <a:latin typeface="Sakkal Majalla" panose="02000000000000000000" pitchFamily="2" charset="-78"/>
                <a:cs typeface="Sakkal Majalla" panose="02000000000000000000" pitchFamily="2" charset="-78"/>
              </a:rPr>
              <a:t>(</a:t>
            </a:r>
            <a:r>
              <a:rPr lang="en-US" sz="2400" b="1" dirty="0">
                <a:solidFill>
                  <a:prstClr val="black"/>
                </a:solidFill>
                <a:latin typeface="Sakkal Majalla" panose="02000000000000000000" pitchFamily="2" charset="-78"/>
                <a:cs typeface="Sakkal Majalla" panose="02000000000000000000" pitchFamily="2" charset="-78"/>
              </a:rPr>
              <a:t>3 – 6 mg</a:t>
            </a:r>
            <a:r>
              <a:rPr lang="ar-EG" sz="2400" b="1" dirty="0">
                <a:solidFill>
                  <a:prstClr val="black"/>
                </a:solidFill>
                <a:latin typeface="Sakkal Majalla" panose="02000000000000000000" pitchFamily="2" charset="-78"/>
                <a:cs typeface="Sakkal Majalla" panose="02000000000000000000" pitchFamily="2" charset="-78"/>
              </a:rPr>
              <a:t>) تأخذ بعد وجبة الغذاء يومياً .</a:t>
            </a:r>
            <a:endParaRPr lang="ar-EG" b="1" dirty="0">
              <a:ln w="18000">
                <a:solidFill>
                  <a:srgbClr val="C4D73F">
                    <a:satMod val="140000"/>
                  </a:srgbClr>
                </a:solidFill>
                <a:prstDash val="solid"/>
                <a:miter lim="800000"/>
              </a:ln>
              <a:solidFill>
                <a:srgbClr val="00B050"/>
              </a:solidFill>
              <a:effectLst>
                <a:outerShdw blurRad="25500" dist="23000" dir="7020000" algn="tl">
                  <a:srgbClr val="000000">
                    <a:alpha val="50000"/>
                  </a:srgbClr>
                </a:outerShdw>
              </a:effectLst>
              <a:latin typeface="Simplified Arabic" panose="02020603050405020304" pitchFamily="18" charset="-78"/>
              <a:cs typeface="Simplified Arabic" panose="02020603050405020304" pitchFamily="18"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321" y="2852936"/>
            <a:ext cx="2409984" cy="28230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5492972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26"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par>
                          <p:cTn id="25" fill="hold">
                            <p:stCondLst>
                              <p:cond delay="4000"/>
                            </p:stCondLst>
                            <p:childTnLst>
                              <p:par>
                                <p:cTn id="26" presetID="22" presetClass="entr" presetSubtype="4"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2000"/>
                                        <p:tgtEl>
                                          <p:spTgt spid="6"/>
                                        </p:tgtEl>
                                      </p:cBhvr>
                                    </p:animEffect>
                                  </p:childTnLst>
                                </p:cTn>
                              </p:par>
                            </p:childTnLst>
                          </p:cTn>
                        </p:par>
                        <p:par>
                          <p:cTn id="29" fill="hold">
                            <p:stCondLst>
                              <p:cond delay="6000"/>
                            </p:stCondLst>
                            <p:childTnLst>
                              <p:par>
                                <p:cTn id="30" presetID="53" presetClass="entr" presetSubtype="16"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2000" fill="hold"/>
                                        <p:tgtEl>
                                          <p:spTgt spid="2"/>
                                        </p:tgtEl>
                                        <p:attrNameLst>
                                          <p:attrName>ppt_w</p:attrName>
                                        </p:attrNameLst>
                                      </p:cBhvr>
                                      <p:tavLst>
                                        <p:tav tm="0">
                                          <p:val>
                                            <p:fltVal val="0"/>
                                          </p:val>
                                        </p:tav>
                                        <p:tav tm="100000">
                                          <p:val>
                                            <p:strVal val="#ppt_w"/>
                                          </p:val>
                                        </p:tav>
                                      </p:tavLst>
                                    </p:anim>
                                    <p:anim calcmode="lin" valueType="num">
                                      <p:cBhvr>
                                        <p:cTn id="33" dur="2000" fill="hold"/>
                                        <p:tgtEl>
                                          <p:spTgt spid="2"/>
                                        </p:tgtEl>
                                        <p:attrNameLst>
                                          <p:attrName>ppt_h</p:attrName>
                                        </p:attrNameLst>
                                      </p:cBhvr>
                                      <p:tavLst>
                                        <p:tav tm="0">
                                          <p:val>
                                            <p:fltVal val="0"/>
                                          </p:val>
                                        </p:tav>
                                        <p:tav tm="100000">
                                          <p:val>
                                            <p:strVal val="#ppt_h"/>
                                          </p:val>
                                        </p:tav>
                                      </p:tavLst>
                                    </p:anim>
                                    <p:animEffect transition="in" filter="fade">
                                      <p:cBhvr>
                                        <p:cTn id="3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00776" y="188640"/>
            <a:ext cx="1763712" cy="510778"/>
          </a:xfrm>
          <a:prstGeom prst="flowChartAlternateProcess">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rtl="1"/>
            <a:r>
              <a:rPr lang="ar-EG" sz="2400" b="1" dirty="0">
                <a:ln w="18000">
                  <a:solidFill>
                    <a:srgbClr val="C4D73F">
                      <a:satMod val="140000"/>
                    </a:srgbClr>
                  </a:solidFill>
                  <a:prstDash val="solid"/>
                  <a:miter lim="800000"/>
                </a:ln>
                <a:solidFill>
                  <a:srgbClr val="FFFF00"/>
                </a:solidFill>
                <a:latin typeface="Simplified Arabic" panose="02020603050405020304" pitchFamily="18" charset="-78"/>
                <a:cs typeface="Simplified Arabic" panose="02020603050405020304" pitchFamily="18" charset="-78"/>
              </a:rPr>
              <a:t>2- </a:t>
            </a:r>
            <a:r>
              <a:rPr lang="en-US" sz="2400" b="1" dirty="0">
                <a:ln w="18000">
                  <a:solidFill>
                    <a:srgbClr val="C4D73F">
                      <a:satMod val="140000"/>
                    </a:srgbClr>
                  </a:solidFill>
                  <a:prstDash val="solid"/>
                  <a:miter lim="800000"/>
                </a:ln>
                <a:solidFill>
                  <a:srgbClr val="FFFF00"/>
                </a:solidFill>
                <a:latin typeface="Simplified Arabic" panose="02020603050405020304" pitchFamily="18" charset="-78"/>
                <a:cs typeface="Simplified Arabic" panose="02020603050405020304" pitchFamily="18" charset="-78"/>
              </a:rPr>
              <a:t>Caffeine</a:t>
            </a:r>
            <a:r>
              <a:rPr lang="ar-EG" sz="2400" b="1" dirty="0">
                <a:ln w="18000">
                  <a:solidFill>
                    <a:srgbClr val="C4D73F">
                      <a:satMod val="140000"/>
                    </a:srgbClr>
                  </a:solidFill>
                  <a:prstDash val="solid"/>
                  <a:miter lim="800000"/>
                </a:ln>
                <a:solidFill>
                  <a:srgbClr val="FFFF00"/>
                </a:solidFill>
                <a:latin typeface="Simplified Arabic" panose="02020603050405020304" pitchFamily="18" charset="-78"/>
                <a:cs typeface="Simplified Arabic" panose="02020603050405020304" pitchFamily="18" charset="-78"/>
              </a:rPr>
              <a:t> </a:t>
            </a:r>
          </a:p>
        </p:txBody>
      </p:sp>
      <p:sp>
        <p:nvSpPr>
          <p:cNvPr id="5" name="TextBox 4"/>
          <p:cNvSpPr txBox="1"/>
          <p:nvPr/>
        </p:nvSpPr>
        <p:spPr>
          <a:xfrm>
            <a:off x="179512" y="764704"/>
            <a:ext cx="8784976" cy="5909310"/>
          </a:xfrm>
          <a:prstGeom prst="rect">
            <a:avLst/>
          </a:prstGeom>
          <a:noFill/>
        </p:spPr>
        <p:style>
          <a:lnRef idx="0">
            <a:schemeClr val="dk1"/>
          </a:lnRef>
          <a:fillRef idx="3">
            <a:schemeClr val="dk1"/>
          </a:fillRef>
          <a:effectRef idx="3">
            <a:schemeClr val="dk1"/>
          </a:effectRef>
          <a:fontRef idx="minor">
            <a:schemeClr val="lt1"/>
          </a:fontRef>
        </p:style>
        <p:txBody>
          <a:bodyPr wrap="square" rtlCol="1">
            <a:spAutoFit/>
          </a:bodyPr>
          <a:lstStyle/>
          <a:p>
            <a:pPr algn="r" rtl="1"/>
            <a:r>
              <a:rPr lang="ar-EG" sz="2400" b="1" dirty="0">
                <a:solidFill>
                  <a:prstClr val="black"/>
                </a:solidFill>
                <a:latin typeface="Sakkal Majalla" panose="02000000000000000000" pitchFamily="2" charset="-78"/>
                <a:cs typeface="Sakkal Majalla" panose="02000000000000000000" pitchFamily="2" charset="-78"/>
              </a:rPr>
              <a:t>يعرف </a:t>
            </a:r>
            <a:r>
              <a:rPr lang="en-US" sz="2400" b="1" dirty="0">
                <a:solidFill>
                  <a:prstClr val="black"/>
                </a:solidFill>
                <a:latin typeface="Sakkal Majalla" panose="02000000000000000000" pitchFamily="2" charset="-78"/>
                <a:cs typeface="Sakkal Majalla" panose="02000000000000000000" pitchFamily="2" charset="-78"/>
              </a:rPr>
              <a:t>Caffeine</a:t>
            </a:r>
            <a:r>
              <a:rPr lang="ar-EG" sz="2400" b="1" dirty="0">
                <a:solidFill>
                  <a:prstClr val="black"/>
                </a:solidFill>
                <a:latin typeface="Sakkal Majalla" panose="02000000000000000000" pitchFamily="2" charset="-78"/>
                <a:cs typeface="Sakkal Majalla" panose="02000000000000000000" pitchFamily="2" charset="-78"/>
              </a:rPr>
              <a:t> بأنه يساعد ويزيد في عمليات حرق الدهون .</a:t>
            </a:r>
          </a:p>
          <a:p>
            <a:pPr algn="r" rtl="1"/>
            <a:r>
              <a:rPr lang="ar-EG" sz="2400" b="1" dirty="0">
                <a:solidFill>
                  <a:prstClr val="black"/>
                </a:solidFill>
                <a:latin typeface="Sakkal Majalla" panose="02000000000000000000" pitchFamily="2" charset="-78"/>
                <a:cs typeface="Sakkal Majalla" panose="02000000000000000000" pitchFamily="2" charset="-78"/>
              </a:rPr>
              <a:t>يعمل </a:t>
            </a:r>
            <a:r>
              <a:rPr lang="en-US" sz="2400" b="1" dirty="0">
                <a:solidFill>
                  <a:prstClr val="black"/>
                </a:solidFill>
                <a:latin typeface="Sakkal Majalla" panose="02000000000000000000" pitchFamily="2" charset="-78"/>
                <a:cs typeface="Sakkal Majalla" panose="02000000000000000000" pitchFamily="2" charset="-78"/>
              </a:rPr>
              <a:t>Caffeine</a:t>
            </a:r>
            <a:r>
              <a:rPr lang="ar-EG" sz="2400" b="1" dirty="0">
                <a:solidFill>
                  <a:prstClr val="black"/>
                </a:solidFill>
                <a:latin typeface="Sakkal Majalla" panose="02000000000000000000" pitchFamily="2" charset="-78"/>
                <a:cs typeface="Sakkal Majalla" panose="02000000000000000000" pitchFamily="2" charset="-78"/>
              </a:rPr>
              <a:t> على زيادة ضربات القلب لذا يجب الحرص أثناء تناوله لانه يزيد من سريان الدم بالجسم وينصح عدم استخدامه لمرضى الضغط أو مرض السكر .</a:t>
            </a:r>
          </a:p>
          <a:p>
            <a:pPr algn="r" rtl="1"/>
            <a:endParaRPr lang="ar-EG" sz="2400" b="1" dirty="0">
              <a:solidFill>
                <a:prstClr val="black"/>
              </a:solidFill>
              <a:latin typeface="Sakkal Majalla" panose="02000000000000000000" pitchFamily="2" charset="-78"/>
              <a:cs typeface="Sakkal Majalla" panose="02000000000000000000" pitchFamily="2" charset="-78"/>
            </a:endParaRPr>
          </a:p>
          <a:p>
            <a:pPr algn="r" rtl="1"/>
            <a:endParaRPr lang="ar-EG" sz="2400" b="1" dirty="0">
              <a:solidFill>
                <a:prstClr val="black"/>
              </a:solidFill>
              <a:latin typeface="Sakkal Majalla" panose="02000000000000000000" pitchFamily="2" charset="-78"/>
              <a:cs typeface="Sakkal Majalla" panose="02000000000000000000" pitchFamily="2" charset="-78"/>
            </a:endParaRPr>
          </a:p>
          <a:p>
            <a:pPr algn="r" rtl="1"/>
            <a:endParaRPr lang="ar-EG" sz="2400" b="1" dirty="0">
              <a:solidFill>
                <a:prstClr val="black"/>
              </a:solidFill>
              <a:latin typeface="Sakkal Majalla" panose="02000000000000000000" pitchFamily="2" charset="-78"/>
              <a:cs typeface="Sakkal Majalla" panose="02000000000000000000" pitchFamily="2" charset="-78"/>
            </a:endParaRPr>
          </a:p>
          <a:p>
            <a:pPr algn="r" rtl="1"/>
            <a:endParaRPr lang="ar-EG" sz="2400" b="1" dirty="0">
              <a:solidFill>
                <a:prstClr val="black"/>
              </a:solidFill>
              <a:latin typeface="Sakkal Majalla" panose="02000000000000000000" pitchFamily="2" charset="-78"/>
              <a:cs typeface="Sakkal Majalla" panose="02000000000000000000" pitchFamily="2" charset="-78"/>
            </a:endParaRPr>
          </a:p>
          <a:p>
            <a:pPr algn="r" rtl="1"/>
            <a:endParaRPr lang="ar-EG" sz="2400" b="1" dirty="0">
              <a:solidFill>
                <a:prstClr val="black"/>
              </a:solidFill>
              <a:latin typeface="Sakkal Majalla" panose="02000000000000000000" pitchFamily="2" charset="-78"/>
              <a:cs typeface="Sakkal Majalla" panose="02000000000000000000" pitchFamily="2" charset="-78"/>
            </a:endParaRPr>
          </a:p>
          <a:p>
            <a:pPr algn="r" rtl="1"/>
            <a:endParaRPr lang="ar-EG" sz="2400" b="1" dirty="0">
              <a:solidFill>
                <a:prstClr val="black"/>
              </a:solidFill>
              <a:latin typeface="Sakkal Majalla" panose="02000000000000000000" pitchFamily="2" charset="-78"/>
              <a:cs typeface="Sakkal Majalla" panose="02000000000000000000" pitchFamily="2" charset="-78"/>
            </a:endParaRPr>
          </a:p>
          <a:p>
            <a:pPr algn="r" rtl="1"/>
            <a:endParaRPr lang="ar-EG" sz="2400" b="1" dirty="0">
              <a:solidFill>
                <a:prstClr val="black"/>
              </a:solidFill>
              <a:latin typeface="Sakkal Majalla" panose="02000000000000000000" pitchFamily="2" charset="-78"/>
              <a:cs typeface="Sakkal Majalla" panose="02000000000000000000" pitchFamily="2" charset="-78"/>
            </a:endParaRPr>
          </a:p>
          <a:p>
            <a:pPr algn="r" rtl="1"/>
            <a:r>
              <a:rPr lang="ar-EG" sz="2400" b="1" u="sng" dirty="0">
                <a:solidFill>
                  <a:srgbClr val="FFFF00"/>
                </a:solidFill>
                <a:latin typeface="Sakkal Majalla" panose="02000000000000000000" pitchFamily="2" charset="-78"/>
                <a:cs typeface="Sakkal Majalla" panose="02000000000000000000" pitchFamily="2" charset="-78"/>
              </a:rPr>
              <a:t>الجرعة :- </a:t>
            </a:r>
          </a:p>
          <a:p>
            <a:pPr algn="r" rtl="1"/>
            <a:r>
              <a:rPr lang="ar-EG" sz="2400" b="1" dirty="0">
                <a:solidFill>
                  <a:prstClr val="black"/>
                </a:solidFill>
                <a:latin typeface="Sakkal Majalla" panose="02000000000000000000" pitchFamily="2" charset="-78"/>
                <a:cs typeface="Sakkal Majalla" panose="02000000000000000000" pitchFamily="2" charset="-78"/>
              </a:rPr>
              <a:t>(</a:t>
            </a:r>
            <a:r>
              <a:rPr lang="en-US" sz="2400" b="1" dirty="0">
                <a:solidFill>
                  <a:prstClr val="black"/>
                </a:solidFill>
                <a:latin typeface="Sakkal Majalla" panose="02000000000000000000" pitchFamily="2" charset="-78"/>
                <a:cs typeface="Sakkal Majalla" panose="02000000000000000000" pitchFamily="2" charset="-78"/>
              </a:rPr>
              <a:t>Coffee</a:t>
            </a:r>
            <a:r>
              <a:rPr lang="ar-EG" sz="2400" b="1" dirty="0">
                <a:solidFill>
                  <a:prstClr val="black"/>
                </a:solidFill>
                <a:latin typeface="Sakkal Majalla" panose="02000000000000000000" pitchFamily="2" charset="-78"/>
                <a:cs typeface="Sakkal Majalla" panose="02000000000000000000" pitchFamily="2" charset="-78"/>
              </a:rPr>
              <a:t>)</a:t>
            </a:r>
          </a:p>
          <a:p>
            <a:pPr algn="r" rtl="1"/>
            <a:r>
              <a:rPr lang="en-US" sz="2400" b="1" dirty="0">
                <a:solidFill>
                  <a:prstClr val="black"/>
                </a:solidFill>
                <a:latin typeface="Sakkal Majalla" panose="02000000000000000000" pitchFamily="2" charset="-78"/>
                <a:cs typeface="Sakkal Majalla" panose="02000000000000000000" pitchFamily="2" charset="-78"/>
              </a:rPr>
              <a:t>90 mg – 180 mg </a:t>
            </a:r>
            <a:r>
              <a:rPr lang="ar-EG" sz="2400" b="1" dirty="0">
                <a:solidFill>
                  <a:prstClr val="black"/>
                </a:solidFill>
                <a:latin typeface="Sakkal Majalla" panose="02000000000000000000" pitchFamily="2" charset="-78"/>
                <a:cs typeface="Sakkal Majalla" panose="02000000000000000000" pitchFamily="2" charset="-78"/>
              </a:rPr>
              <a:t> يومياً</a:t>
            </a:r>
          </a:p>
          <a:p>
            <a:pPr algn="r" rtl="1"/>
            <a:r>
              <a:rPr lang="ar-EG" sz="2400" b="1" dirty="0">
                <a:solidFill>
                  <a:prstClr val="black"/>
                </a:solidFill>
                <a:latin typeface="Sakkal Majalla" panose="02000000000000000000" pitchFamily="2" charset="-78"/>
                <a:cs typeface="Sakkal Majalla" panose="02000000000000000000" pitchFamily="2" charset="-78"/>
              </a:rPr>
              <a:t>(</a:t>
            </a:r>
            <a:r>
              <a:rPr lang="en-US" sz="2400" b="1" dirty="0">
                <a:solidFill>
                  <a:prstClr val="black"/>
                </a:solidFill>
                <a:latin typeface="Sakkal Majalla" panose="02000000000000000000" pitchFamily="2" charset="-78"/>
                <a:cs typeface="Sakkal Majalla" panose="02000000000000000000" pitchFamily="2" charset="-78"/>
              </a:rPr>
              <a:t>Tea</a:t>
            </a:r>
            <a:r>
              <a:rPr lang="ar-EG" sz="2400" b="1" dirty="0">
                <a:solidFill>
                  <a:prstClr val="black"/>
                </a:solidFill>
                <a:latin typeface="Sakkal Majalla" panose="02000000000000000000" pitchFamily="2" charset="-78"/>
                <a:cs typeface="Sakkal Majalla" panose="02000000000000000000" pitchFamily="2" charset="-78"/>
              </a:rPr>
              <a:t>) </a:t>
            </a:r>
          </a:p>
          <a:p>
            <a:pPr algn="r" rtl="1"/>
            <a:r>
              <a:rPr lang="en-US" sz="2400" b="1" dirty="0">
                <a:solidFill>
                  <a:prstClr val="black"/>
                </a:solidFill>
                <a:latin typeface="Sakkal Majalla" panose="02000000000000000000" pitchFamily="2" charset="-78"/>
                <a:cs typeface="Sakkal Majalla" panose="02000000000000000000" pitchFamily="2" charset="-78"/>
              </a:rPr>
              <a:t>14 mg – 50 mg</a:t>
            </a:r>
            <a:r>
              <a:rPr lang="ar-EG" sz="2400" b="1" dirty="0">
                <a:solidFill>
                  <a:prstClr val="black"/>
                </a:solidFill>
                <a:latin typeface="Sakkal Majalla" panose="02000000000000000000" pitchFamily="2" charset="-78"/>
                <a:cs typeface="Sakkal Majalla" panose="02000000000000000000" pitchFamily="2" charset="-78"/>
              </a:rPr>
              <a:t> يومياً </a:t>
            </a:r>
          </a:p>
          <a:p>
            <a:pPr algn="ctr" rtl="1"/>
            <a:endParaRPr lang="ar-EG" b="1" dirty="0">
              <a:ln w="18000">
                <a:solidFill>
                  <a:srgbClr val="C4D73F">
                    <a:satMod val="140000"/>
                  </a:srgbClr>
                </a:solidFill>
                <a:prstDash val="solid"/>
                <a:miter lim="800000"/>
              </a:ln>
              <a:solidFill>
                <a:srgbClr val="00B050"/>
              </a:solidFill>
              <a:effectLst>
                <a:outerShdw blurRad="25500" dist="23000" dir="7020000" algn="tl">
                  <a:srgbClr val="000000">
                    <a:alpha val="50000"/>
                  </a:srgbClr>
                </a:outerShdw>
              </a:effectLst>
              <a:latin typeface="Simplified Arabic" panose="02020603050405020304" pitchFamily="18" charset="-78"/>
              <a:cs typeface="Simplified Arabic" panose="02020603050405020304" pitchFamily="18"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2756848"/>
            <a:ext cx="2376264" cy="2912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3888953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2000"/>
                                        <p:tgtEl>
                                          <p:spTgt spid="5"/>
                                        </p:tgtEl>
                                      </p:cBhvr>
                                    </p:animEffect>
                                  </p:childTnLst>
                                </p:cTn>
                              </p:par>
                            </p:childTnLst>
                          </p:cTn>
                        </p:par>
                        <p:par>
                          <p:cTn id="25" fill="hold">
                            <p:stCondLst>
                              <p:cond delay="4000"/>
                            </p:stCondLst>
                            <p:childTnLst>
                              <p:par>
                                <p:cTn id="26" presetID="53" presetClass="entr" presetSubtype="16"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2000" fill="hold"/>
                                        <p:tgtEl>
                                          <p:spTgt spid="2"/>
                                        </p:tgtEl>
                                        <p:attrNameLst>
                                          <p:attrName>ppt_w</p:attrName>
                                        </p:attrNameLst>
                                      </p:cBhvr>
                                      <p:tavLst>
                                        <p:tav tm="0">
                                          <p:val>
                                            <p:fltVal val="0"/>
                                          </p:val>
                                        </p:tav>
                                        <p:tav tm="100000">
                                          <p:val>
                                            <p:strVal val="#ppt_w"/>
                                          </p:val>
                                        </p:tav>
                                      </p:tavLst>
                                    </p:anim>
                                    <p:anim calcmode="lin" valueType="num">
                                      <p:cBhvr>
                                        <p:cTn id="29" dur="2000" fill="hold"/>
                                        <p:tgtEl>
                                          <p:spTgt spid="2"/>
                                        </p:tgtEl>
                                        <p:attrNameLst>
                                          <p:attrName>ppt_h</p:attrName>
                                        </p:attrNameLst>
                                      </p:cBhvr>
                                      <p:tavLst>
                                        <p:tav tm="0">
                                          <p:val>
                                            <p:fltVal val="0"/>
                                          </p:val>
                                        </p:tav>
                                        <p:tav tm="100000">
                                          <p:val>
                                            <p:strVal val="#ppt_h"/>
                                          </p:val>
                                        </p:tav>
                                      </p:tavLst>
                                    </p:anim>
                                    <p:animEffect transition="in" filter="fade">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16216" y="188640"/>
            <a:ext cx="2448272" cy="510778"/>
          </a:xfrm>
          <a:prstGeom prst="flowChartAlternateProcess">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rtl="1"/>
            <a:r>
              <a:rPr lang="ar-EG" sz="2400" b="1" dirty="0">
                <a:ln w="18000">
                  <a:solidFill>
                    <a:srgbClr val="C4D73F">
                      <a:satMod val="140000"/>
                    </a:srgbClr>
                  </a:solidFill>
                  <a:prstDash val="solid"/>
                  <a:miter lim="800000"/>
                </a:ln>
                <a:solidFill>
                  <a:srgbClr val="FFFF00"/>
                </a:solidFill>
                <a:latin typeface="Simplified Arabic" panose="02020603050405020304" pitchFamily="18" charset="-78"/>
                <a:cs typeface="Simplified Arabic" panose="02020603050405020304" pitchFamily="18" charset="-78"/>
              </a:rPr>
              <a:t>3- </a:t>
            </a:r>
            <a:r>
              <a:rPr lang="en-US" sz="2400" b="1" dirty="0">
                <a:ln w="18000">
                  <a:solidFill>
                    <a:srgbClr val="C4D73F">
                      <a:satMod val="140000"/>
                    </a:srgbClr>
                  </a:solidFill>
                  <a:prstDash val="solid"/>
                  <a:miter lim="800000"/>
                </a:ln>
                <a:solidFill>
                  <a:srgbClr val="FFFF00"/>
                </a:solidFill>
                <a:latin typeface="Simplified Arabic" panose="02020603050405020304" pitchFamily="18" charset="-78"/>
                <a:cs typeface="Simplified Arabic" panose="02020603050405020304" pitchFamily="18" charset="-78"/>
              </a:rPr>
              <a:t>L - Carnitine</a:t>
            </a:r>
            <a:r>
              <a:rPr lang="ar-EG" sz="2400" b="1" dirty="0">
                <a:ln w="18000">
                  <a:solidFill>
                    <a:srgbClr val="C4D73F">
                      <a:satMod val="140000"/>
                    </a:srgbClr>
                  </a:solidFill>
                  <a:prstDash val="solid"/>
                  <a:miter lim="800000"/>
                </a:ln>
                <a:solidFill>
                  <a:srgbClr val="FFFF00"/>
                </a:solidFill>
                <a:latin typeface="Simplified Arabic" panose="02020603050405020304" pitchFamily="18" charset="-78"/>
                <a:cs typeface="Simplified Arabic" panose="02020603050405020304" pitchFamily="18" charset="-78"/>
              </a:rPr>
              <a:t> </a:t>
            </a:r>
          </a:p>
        </p:txBody>
      </p:sp>
      <p:sp>
        <p:nvSpPr>
          <p:cNvPr id="5" name="TextBox 4"/>
          <p:cNvSpPr txBox="1"/>
          <p:nvPr/>
        </p:nvSpPr>
        <p:spPr>
          <a:xfrm>
            <a:off x="251520" y="908720"/>
            <a:ext cx="8712968" cy="5262979"/>
          </a:xfrm>
          <a:prstGeom prst="rect">
            <a:avLst/>
          </a:prstGeom>
          <a:noFill/>
        </p:spPr>
        <p:style>
          <a:lnRef idx="0">
            <a:schemeClr val="dk1"/>
          </a:lnRef>
          <a:fillRef idx="3">
            <a:schemeClr val="dk1"/>
          </a:fillRef>
          <a:effectRef idx="3">
            <a:schemeClr val="dk1"/>
          </a:effectRef>
          <a:fontRef idx="minor">
            <a:schemeClr val="lt1"/>
          </a:fontRef>
        </p:style>
        <p:txBody>
          <a:bodyPr wrap="square" rtlCol="1">
            <a:spAutoFit/>
          </a:bodyPr>
          <a:lstStyle/>
          <a:p>
            <a:pPr algn="r" rtl="1"/>
            <a:r>
              <a:rPr lang="ar-EG" sz="2400" b="1" dirty="0">
                <a:solidFill>
                  <a:prstClr val="black"/>
                </a:solidFill>
                <a:latin typeface="Sakkal Majalla" panose="02000000000000000000" pitchFamily="2" charset="-78"/>
                <a:cs typeface="Sakkal Majalla" panose="02000000000000000000" pitchFamily="2" charset="-78"/>
              </a:rPr>
              <a:t>* تعرف مادة </a:t>
            </a:r>
            <a:r>
              <a:rPr lang="en-US" sz="2400" b="1" dirty="0">
                <a:solidFill>
                  <a:prstClr val="black"/>
                </a:solidFill>
                <a:latin typeface="Sakkal Majalla" panose="02000000000000000000" pitchFamily="2" charset="-78"/>
                <a:cs typeface="Sakkal Majalla" panose="02000000000000000000" pitchFamily="2" charset="-78"/>
              </a:rPr>
              <a:t>L- Carnitine </a:t>
            </a:r>
            <a:r>
              <a:rPr lang="ar-EG" sz="2400" b="1" dirty="0">
                <a:solidFill>
                  <a:prstClr val="black"/>
                </a:solidFill>
                <a:latin typeface="Sakkal Majalla" panose="02000000000000000000" pitchFamily="2" charset="-78"/>
                <a:cs typeface="Sakkal Majalla" panose="02000000000000000000" pitchFamily="2" charset="-78"/>
              </a:rPr>
              <a:t> بأنها أشهر المواد في تكسير الروابط الدهنية بالجسم .</a:t>
            </a:r>
          </a:p>
          <a:p>
            <a:pPr algn="r" rtl="1"/>
            <a:r>
              <a:rPr lang="ar-EG" sz="2400" b="1" dirty="0">
                <a:solidFill>
                  <a:prstClr val="black"/>
                </a:solidFill>
                <a:latin typeface="Sakkal Majalla" panose="02000000000000000000" pitchFamily="2" charset="-78"/>
                <a:cs typeface="Sakkal Majalla" panose="02000000000000000000" pitchFamily="2" charset="-78"/>
              </a:rPr>
              <a:t>* تعمل مادة </a:t>
            </a:r>
            <a:r>
              <a:rPr lang="en-US" sz="2400" b="1" dirty="0">
                <a:solidFill>
                  <a:prstClr val="black"/>
                </a:solidFill>
                <a:latin typeface="Sakkal Majalla" panose="02000000000000000000" pitchFamily="2" charset="-78"/>
                <a:cs typeface="Sakkal Majalla" panose="02000000000000000000" pitchFamily="2" charset="-78"/>
              </a:rPr>
              <a:t>L – Carnitine</a:t>
            </a:r>
            <a:r>
              <a:rPr lang="ar-EG" sz="2400" b="1" dirty="0">
                <a:solidFill>
                  <a:prstClr val="black"/>
                </a:solidFill>
                <a:latin typeface="Sakkal Majalla" panose="02000000000000000000" pitchFamily="2" charset="-78"/>
                <a:cs typeface="Sakkal Majalla" panose="02000000000000000000" pitchFamily="2" charset="-78"/>
              </a:rPr>
              <a:t> على توصيل الدهون إلى الميتوكوندريا المسئولة عن عمليات انتاج الطاقة .</a:t>
            </a:r>
          </a:p>
          <a:p>
            <a:pPr algn="r" rtl="1"/>
            <a:endParaRPr lang="ar-EG" sz="2400" b="1" dirty="0">
              <a:solidFill>
                <a:prstClr val="black"/>
              </a:solidFill>
              <a:latin typeface="Sakkal Majalla" panose="02000000000000000000" pitchFamily="2" charset="-78"/>
              <a:cs typeface="Sakkal Majalla" panose="02000000000000000000" pitchFamily="2" charset="-78"/>
            </a:endParaRPr>
          </a:p>
          <a:p>
            <a:pPr algn="r" rtl="1"/>
            <a:endParaRPr lang="ar-EG" sz="2400" b="1" dirty="0">
              <a:solidFill>
                <a:prstClr val="black"/>
              </a:solidFill>
              <a:latin typeface="Sakkal Majalla" panose="02000000000000000000" pitchFamily="2" charset="-78"/>
              <a:cs typeface="Sakkal Majalla" panose="02000000000000000000" pitchFamily="2" charset="-78"/>
            </a:endParaRPr>
          </a:p>
          <a:p>
            <a:pPr algn="r" rtl="1"/>
            <a:endParaRPr lang="ar-EG" sz="2400" b="1" dirty="0">
              <a:solidFill>
                <a:prstClr val="black"/>
              </a:solidFill>
              <a:latin typeface="Sakkal Majalla" panose="02000000000000000000" pitchFamily="2" charset="-78"/>
              <a:cs typeface="Sakkal Majalla" panose="02000000000000000000" pitchFamily="2" charset="-78"/>
            </a:endParaRPr>
          </a:p>
          <a:p>
            <a:pPr algn="r" rtl="1"/>
            <a:endParaRPr lang="ar-EG" sz="2400" b="1" dirty="0">
              <a:solidFill>
                <a:prstClr val="black"/>
              </a:solidFill>
              <a:latin typeface="Sakkal Majalla" panose="02000000000000000000" pitchFamily="2" charset="-78"/>
              <a:cs typeface="Sakkal Majalla" panose="02000000000000000000" pitchFamily="2" charset="-78"/>
            </a:endParaRPr>
          </a:p>
          <a:p>
            <a:pPr algn="r" rtl="1"/>
            <a:endParaRPr lang="ar-EG" sz="2400" b="1" dirty="0">
              <a:solidFill>
                <a:prstClr val="black"/>
              </a:solidFill>
              <a:latin typeface="Sakkal Majalla" panose="02000000000000000000" pitchFamily="2" charset="-78"/>
              <a:cs typeface="Sakkal Majalla" panose="02000000000000000000" pitchFamily="2" charset="-78"/>
            </a:endParaRPr>
          </a:p>
          <a:p>
            <a:pPr algn="r" rtl="1"/>
            <a:r>
              <a:rPr lang="ar-EG" sz="2400" b="1" u="sng" dirty="0">
                <a:solidFill>
                  <a:srgbClr val="FFFF00"/>
                </a:solidFill>
                <a:latin typeface="Sakkal Majalla" panose="02000000000000000000" pitchFamily="2" charset="-78"/>
                <a:cs typeface="Sakkal Majalla" panose="02000000000000000000" pitchFamily="2" charset="-78"/>
              </a:rPr>
              <a:t>الجرعة :-</a:t>
            </a:r>
          </a:p>
          <a:p>
            <a:pPr algn="r" rtl="1"/>
            <a:r>
              <a:rPr lang="ar-EG" sz="2400" b="1" dirty="0">
                <a:solidFill>
                  <a:prstClr val="black"/>
                </a:solidFill>
                <a:latin typeface="Sakkal Majalla" panose="02000000000000000000" pitchFamily="2" charset="-78"/>
                <a:cs typeface="Sakkal Majalla" panose="02000000000000000000" pitchFamily="2" charset="-78"/>
              </a:rPr>
              <a:t>(</a:t>
            </a:r>
            <a:r>
              <a:rPr lang="en-US" sz="2400" b="1" dirty="0">
                <a:solidFill>
                  <a:prstClr val="black"/>
                </a:solidFill>
                <a:latin typeface="Sakkal Majalla" panose="02000000000000000000" pitchFamily="2" charset="-78"/>
                <a:cs typeface="Sakkal Majalla" panose="02000000000000000000" pitchFamily="2" charset="-78"/>
              </a:rPr>
              <a:t>2 – 4 g</a:t>
            </a:r>
            <a:r>
              <a:rPr lang="ar-EG" sz="2400" b="1" dirty="0">
                <a:solidFill>
                  <a:prstClr val="black"/>
                </a:solidFill>
                <a:latin typeface="Sakkal Majalla" panose="02000000000000000000" pitchFamily="2" charset="-78"/>
                <a:cs typeface="Sakkal Majalla" panose="02000000000000000000" pitchFamily="2" charset="-78"/>
              </a:rPr>
              <a:t>) بودر يومياً</a:t>
            </a:r>
          </a:p>
          <a:p>
            <a:pPr algn="r" rtl="1"/>
            <a:r>
              <a:rPr lang="ar-EG" sz="2400" b="1" dirty="0">
                <a:solidFill>
                  <a:prstClr val="black"/>
                </a:solidFill>
                <a:latin typeface="Sakkal Majalla" panose="02000000000000000000" pitchFamily="2" charset="-78"/>
                <a:cs typeface="Sakkal Majalla" panose="02000000000000000000" pitchFamily="2" charset="-78"/>
              </a:rPr>
              <a:t>(1 كبسولة) </a:t>
            </a:r>
            <a:r>
              <a:rPr lang="en-US" sz="2400" b="1" dirty="0">
                <a:solidFill>
                  <a:prstClr val="black"/>
                </a:solidFill>
                <a:latin typeface="Sakkal Majalla" panose="02000000000000000000" pitchFamily="2" charset="-78"/>
                <a:cs typeface="Sakkal Majalla" panose="02000000000000000000" pitchFamily="2" charset="-78"/>
              </a:rPr>
              <a:t>500 mg</a:t>
            </a:r>
            <a:r>
              <a:rPr lang="ar-EG" sz="2400" b="1" dirty="0">
                <a:solidFill>
                  <a:prstClr val="black"/>
                </a:solidFill>
                <a:latin typeface="Sakkal Majalla" panose="02000000000000000000" pitchFamily="2" charset="-78"/>
                <a:cs typeface="Sakkal Majalla" panose="02000000000000000000" pitchFamily="2" charset="-78"/>
              </a:rPr>
              <a:t> يومياً </a:t>
            </a:r>
          </a:p>
          <a:p>
            <a:pPr algn="r" rtl="1"/>
            <a:r>
              <a:rPr lang="ar-EG" sz="2400" b="1" dirty="0">
                <a:solidFill>
                  <a:prstClr val="black"/>
                </a:solidFill>
                <a:latin typeface="Sakkal Majalla" panose="02000000000000000000" pitchFamily="2" charset="-78"/>
                <a:cs typeface="Sakkal Majalla" panose="02000000000000000000" pitchFamily="2" charset="-78"/>
              </a:rPr>
              <a:t>(حقنة واحدة) يومياً وتأخذ عضل لحرق الدهون بالجسم أو حقن موضعي تحت الجلد .</a:t>
            </a:r>
          </a:p>
          <a:p>
            <a:pPr algn="r" rtl="1"/>
            <a:r>
              <a:rPr lang="ar-EG" sz="2400" b="1" dirty="0">
                <a:solidFill>
                  <a:prstClr val="black"/>
                </a:solidFill>
                <a:latin typeface="Sakkal Majalla" panose="02000000000000000000" pitchFamily="2" charset="-78"/>
                <a:cs typeface="Sakkal Majalla" panose="02000000000000000000" pitchFamily="2" charset="-78"/>
              </a:rPr>
              <a:t>* يأخذ </a:t>
            </a:r>
            <a:r>
              <a:rPr lang="en-US" sz="2400" b="1" dirty="0">
                <a:solidFill>
                  <a:prstClr val="black"/>
                </a:solidFill>
                <a:latin typeface="Sakkal Majalla" panose="02000000000000000000" pitchFamily="2" charset="-78"/>
                <a:cs typeface="Sakkal Majalla" panose="02000000000000000000" pitchFamily="2" charset="-78"/>
              </a:rPr>
              <a:t>L – Carnitine</a:t>
            </a:r>
            <a:r>
              <a:rPr lang="ar-EG" sz="2400" b="1" dirty="0">
                <a:solidFill>
                  <a:prstClr val="black"/>
                </a:solidFill>
                <a:latin typeface="Sakkal Majalla" panose="02000000000000000000" pitchFamily="2" charset="-78"/>
                <a:cs typeface="Sakkal Majalla" panose="02000000000000000000" pitchFamily="2" charset="-78"/>
              </a:rPr>
              <a:t> قبل التمرين بساعة حتى يتم امتصاصه من الجسم والاستفادة منه .</a:t>
            </a:r>
          </a:p>
          <a:p>
            <a:pPr algn="r" rtl="1"/>
            <a:r>
              <a:rPr lang="ar-EG" sz="2400" b="1" dirty="0">
                <a:solidFill>
                  <a:prstClr val="black"/>
                </a:solidFill>
                <a:latin typeface="Sakkal Majalla" panose="02000000000000000000" pitchFamily="2" charset="-78"/>
                <a:cs typeface="Sakkal Majalla" panose="02000000000000000000" pitchFamily="2" charset="-78"/>
              </a:rPr>
              <a:t>* يعتبر </a:t>
            </a:r>
            <a:r>
              <a:rPr lang="en-US" sz="2400" b="1" dirty="0">
                <a:solidFill>
                  <a:prstClr val="black"/>
                </a:solidFill>
                <a:latin typeface="Sakkal Majalla" panose="02000000000000000000" pitchFamily="2" charset="-78"/>
                <a:cs typeface="Sakkal Majalla" panose="02000000000000000000" pitchFamily="2" charset="-78"/>
              </a:rPr>
              <a:t>L – Carnitine</a:t>
            </a:r>
            <a:r>
              <a:rPr lang="ar-EG" sz="2400" b="1" dirty="0">
                <a:solidFill>
                  <a:prstClr val="black"/>
                </a:solidFill>
                <a:latin typeface="Sakkal Majalla" panose="02000000000000000000" pitchFamily="2" charset="-78"/>
                <a:cs typeface="Sakkal Majalla" panose="02000000000000000000" pitchFamily="2" charset="-78"/>
              </a:rPr>
              <a:t> أمن جداً على صحة الجسم .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350" y="1916832"/>
            <a:ext cx="2462619" cy="26312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1412508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2000"/>
                                        <p:tgtEl>
                                          <p:spTgt spid="5"/>
                                        </p:tgtEl>
                                      </p:cBhvr>
                                    </p:animEffect>
                                  </p:childTnLst>
                                </p:cTn>
                              </p:par>
                            </p:childTnLst>
                          </p:cTn>
                        </p:par>
                        <p:par>
                          <p:cTn id="25" fill="hold">
                            <p:stCondLst>
                              <p:cond delay="4000"/>
                            </p:stCondLst>
                            <p:childTnLst>
                              <p:par>
                                <p:cTn id="26" presetID="53" presetClass="entr" presetSubtype="16"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2000" fill="hold"/>
                                        <p:tgtEl>
                                          <p:spTgt spid="2"/>
                                        </p:tgtEl>
                                        <p:attrNameLst>
                                          <p:attrName>ppt_w</p:attrName>
                                        </p:attrNameLst>
                                      </p:cBhvr>
                                      <p:tavLst>
                                        <p:tav tm="0">
                                          <p:val>
                                            <p:fltVal val="0"/>
                                          </p:val>
                                        </p:tav>
                                        <p:tav tm="100000">
                                          <p:val>
                                            <p:strVal val="#ppt_w"/>
                                          </p:val>
                                        </p:tav>
                                      </p:tavLst>
                                    </p:anim>
                                    <p:anim calcmode="lin" valueType="num">
                                      <p:cBhvr>
                                        <p:cTn id="29" dur="2000" fill="hold"/>
                                        <p:tgtEl>
                                          <p:spTgt spid="2"/>
                                        </p:tgtEl>
                                        <p:attrNameLst>
                                          <p:attrName>ppt_h</p:attrName>
                                        </p:attrNameLst>
                                      </p:cBhvr>
                                      <p:tavLst>
                                        <p:tav tm="0">
                                          <p:val>
                                            <p:fltVal val="0"/>
                                          </p:val>
                                        </p:tav>
                                        <p:tav tm="100000">
                                          <p:val>
                                            <p:strVal val="#ppt_h"/>
                                          </p:val>
                                        </p:tav>
                                      </p:tavLst>
                                    </p:anim>
                                    <p:animEffect transition="in" filter="fade">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16216" y="188640"/>
            <a:ext cx="2448272" cy="510778"/>
          </a:xfrm>
          <a:prstGeom prst="flowChartAlternateProcess">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rtl="1"/>
            <a:r>
              <a:rPr lang="ar-EG" sz="2400" b="1" dirty="0">
                <a:ln w="18000">
                  <a:solidFill>
                    <a:srgbClr val="C4D73F">
                      <a:satMod val="140000"/>
                    </a:srgbClr>
                  </a:solidFill>
                  <a:prstDash val="solid"/>
                  <a:miter lim="800000"/>
                </a:ln>
                <a:solidFill>
                  <a:srgbClr val="FFFF00"/>
                </a:solidFill>
                <a:latin typeface="Simplified Arabic" panose="02020603050405020304" pitchFamily="18" charset="-78"/>
                <a:cs typeface="Simplified Arabic" panose="02020603050405020304" pitchFamily="18" charset="-78"/>
              </a:rPr>
              <a:t>4- </a:t>
            </a:r>
            <a:r>
              <a:rPr lang="en-US" sz="2400" b="1" dirty="0">
                <a:ln w="18000">
                  <a:solidFill>
                    <a:srgbClr val="C4D73F">
                      <a:satMod val="140000"/>
                    </a:srgbClr>
                  </a:solidFill>
                  <a:prstDash val="solid"/>
                  <a:miter lim="800000"/>
                </a:ln>
                <a:solidFill>
                  <a:srgbClr val="FFFF00"/>
                </a:solidFill>
                <a:latin typeface="Simplified Arabic" panose="02020603050405020304" pitchFamily="18" charset="-78"/>
                <a:cs typeface="Simplified Arabic" panose="02020603050405020304" pitchFamily="18" charset="-78"/>
              </a:rPr>
              <a:t>Lipo 6 Black</a:t>
            </a:r>
            <a:endParaRPr lang="ar-EG" sz="2400" b="1" dirty="0">
              <a:ln w="18000">
                <a:solidFill>
                  <a:srgbClr val="C4D73F">
                    <a:satMod val="140000"/>
                  </a:srgbClr>
                </a:solidFill>
                <a:prstDash val="solid"/>
                <a:miter lim="800000"/>
              </a:ln>
              <a:solidFill>
                <a:srgbClr val="FFFF00"/>
              </a:solidFill>
              <a:latin typeface="Simplified Arabic" panose="02020603050405020304" pitchFamily="18" charset="-78"/>
              <a:cs typeface="Simplified Arabic" panose="02020603050405020304" pitchFamily="18" charset="-78"/>
            </a:endParaRPr>
          </a:p>
        </p:txBody>
      </p:sp>
      <p:sp>
        <p:nvSpPr>
          <p:cNvPr id="5" name="TextBox 4"/>
          <p:cNvSpPr txBox="1"/>
          <p:nvPr/>
        </p:nvSpPr>
        <p:spPr>
          <a:xfrm>
            <a:off x="251520" y="811733"/>
            <a:ext cx="8712968" cy="5632311"/>
          </a:xfrm>
          <a:prstGeom prst="rect">
            <a:avLst/>
          </a:prstGeom>
          <a:noFill/>
        </p:spPr>
        <p:style>
          <a:lnRef idx="0">
            <a:schemeClr val="dk1"/>
          </a:lnRef>
          <a:fillRef idx="3">
            <a:schemeClr val="dk1"/>
          </a:fillRef>
          <a:effectRef idx="3">
            <a:schemeClr val="dk1"/>
          </a:effectRef>
          <a:fontRef idx="minor">
            <a:schemeClr val="lt1"/>
          </a:fontRef>
        </p:style>
        <p:txBody>
          <a:bodyPr wrap="square" rtlCol="1">
            <a:spAutoFit/>
          </a:bodyPr>
          <a:lstStyle/>
          <a:p>
            <a:pPr marL="342900" indent="-342900" algn="r" rtl="1">
              <a:buFont typeface="Arial" pitchFamily="34" charset="0"/>
              <a:buChar char="•"/>
            </a:pPr>
            <a:r>
              <a:rPr lang="ar-EG" sz="2400" b="1" dirty="0">
                <a:solidFill>
                  <a:prstClr val="black"/>
                </a:solidFill>
                <a:latin typeface="Sakkal Majalla" panose="02000000000000000000" pitchFamily="2" charset="-78"/>
                <a:cs typeface="Sakkal Majalla" panose="02000000000000000000" pitchFamily="2" charset="-78"/>
              </a:rPr>
              <a:t>يعتبر </a:t>
            </a:r>
            <a:r>
              <a:rPr lang="en-US" sz="2400" b="1" dirty="0">
                <a:solidFill>
                  <a:prstClr val="black"/>
                </a:solidFill>
                <a:latin typeface="Sakkal Majalla" panose="02000000000000000000" pitchFamily="2" charset="-78"/>
                <a:cs typeface="Sakkal Majalla" panose="02000000000000000000" pitchFamily="2" charset="-78"/>
              </a:rPr>
              <a:t>Lipo 6 Black</a:t>
            </a:r>
            <a:r>
              <a:rPr lang="ar-EG" sz="2400" b="1" dirty="0">
                <a:solidFill>
                  <a:prstClr val="black"/>
                </a:solidFill>
                <a:latin typeface="Sakkal Majalla" panose="02000000000000000000" pitchFamily="2" charset="-78"/>
                <a:cs typeface="Sakkal Majalla" panose="02000000000000000000" pitchFamily="2" charset="-78"/>
              </a:rPr>
              <a:t> من أقوي المكملات الحارقة للدهون في الأسواق لأحتوائه على مادة (الكافيين والسيتريس واليوهمبين) المكتوبة على العلبة وكذلك مادتي (إيفدرين </a:t>
            </a:r>
            <a:r>
              <a:rPr lang="en-US" sz="2400" b="1" dirty="0">
                <a:solidFill>
                  <a:prstClr val="black"/>
                </a:solidFill>
                <a:latin typeface="Sakkal Majalla" panose="02000000000000000000" pitchFamily="2" charset="-78"/>
                <a:cs typeface="Sakkal Majalla" panose="02000000000000000000" pitchFamily="2" charset="-78"/>
              </a:rPr>
              <a:t>Ephedrine</a:t>
            </a:r>
            <a:r>
              <a:rPr lang="ar-EG" sz="2400" b="1" dirty="0">
                <a:solidFill>
                  <a:prstClr val="black"/>
                </a:solidFill>
                <a:latin typeface="Sakkal Majalla" panose="02000000000000000000" pitchFamily="2" charset="-78"/>
                <a:cs typeface="Sakkal Majalla" panose="02000000000000000000" pitchFamily="2" charset="-78"/>
              </a:rPr>
              <a:t> ، سيبوترامين </a:t>
            </a:r>
            <a:r>
              <a:rPr lang="en-US" sz="2400" b="1" dirty="0">
                <a:solidFill>
                  <a:prstClr val="black"/>
                </a:solidFill>
                <a:latin typeface="Sakkal Majalla" panose="02000000000000000000" pitchFamily="2" charset="-78"/>
                <a:cs typeface="Sakkal Majalla" panose="02000000000000000000" pitchFamily="2" charset="-78"/>
              </a:rPr>
              <a:t>Sibutramin</a:t>
            </a:r>
            <a:r>
              <a:rPr lang="ar-EG" sz="2400" b="1" dirty="0">
                <a:solidFill>
                  <a:prstClr val="black"/>
                </a:solidFill>
                <a:latin typeface="Sakkal Majalla" panose="02000000000000000000" pitchFamily="2" charset="-78"/>
                <a:cs typeface="Sakkal Majalla" panose="02000000000000000000" pitchFamily="2" charset="-78"/>
              </a:rPr>
              <a:t>) الغير مكتوبين على العلبة لأنهم من أكثر المواد حارقة للدهون وأيضاً من أكثر المواد التي تجعل الأنسان مكتئب وتسبب الأكتئاب والعصبية . </a:t>
            </a:r>
          </a:p>
          <a:p>
            <a:pPr algn="r" rtl="1"/>
            <a:endParaRPr lang="ar-EG" sz="2400" b="1" dirty="0">
              <a:solidFill>
                <a:prstClr val="black"/>
              </a:solidFill>
              <a:latin typeface="Sakkal Majalla" panose="02000000000000000000" pitchFamily="2" charset="-78"/>
              <a:cs typeface="Sakkal Majalla" panose="02000000000000000000" pitchFamily="2" charset="-78"/>
            </a:endParaRPr>
          </a:p>
          <a:p>
            <a:pPr marL="342900" indent="-342900" algn="r" rtl="1">
              <a:buFont typeface="Arial" pitchFamily="34" charset="0"/>
              <a:buChar char="•"/>
            </a:pPr>
            <a:r>
              <a:rPr lang="ar-EG" sz="2400" b="1" dirty="0">
                <a:solidFill>
                  <a:prstClr val="black"/>
                </a:solidFill>
                <a:latin typeface="Sakkal Majalla" panose="02000000000000000000" pitchFamily="2" charset="-78"/>
                <a:cs typeface="Sakkal Majalla" panose="02000000000000000000" pitchFamily="2" charset="-78"/>
              </a:rPr>
              <a:t>يعمل </a:t>
            </a:r>
            <a:r>
              <a:rPr lang="en-US" sz="2400" b="1" dirty="0">
                <a:solidFill>
                  <a:prstClr val="black"/>
                </a:solidFill>
                <a:latin typeface="Sakkal Majalla" panose="02000000000000000000" pitchFamily="2" charset="-78"/>
                <a:cs typeface="Sakkal Majalla" panose="02000000000000000000" pitchFamily="2" charset="-78"/>
              </a:rPr>
              <a:t>Lipo 6 Black</a:t>
            </a:r>
            <a:r>
              <a:rPr lang="ar-EG" sz="2400" b="1" dirty="0">
                <a:solidFill>
                  <a:prstClr val="black"/>
                </a:solidFill>
                <a:latin typeface="Sakkal Majalla" panose="02000000000000000000" pitchFamily="2" charset="-78"/>
                <a:cs typeface="Sakkal Majalla" panose="02000000000000000000" pitchFamily="2" charset="-78"/>
              </a:rPr>
              <a:t> على سرعة ضربات القلب وزيادة سرعة سريان الدم في الجسم لذلك لا ينصح بأستخدامه لمرضى الضغط والسكر .</a:t>
            </a:r>
          </a:p>
          <a:p>
            <a:pPr algn="r" rtl="1"/>
            <a:endParaRPr lang="ar-EG" sz="2400" b="1" dirty="0">
              <a:solidFill>
                <a:prstClr val="black"/>
              </a:solidFill>
              <a:latin typeface="Sakkal Majalla" panose="02000000000000000000" pitchFamily="2" charset="-78"/>
              <a:cs typeface="Sakkal Majalla" panose="02000000000000000000" pitchFamily="2" charset="-78"/>
            </a:endParaRPr>
          </a:p>
          <a:p>
            <a:pPr algn="r" rtl="1"/>
            <a:endParaRPr lang="ar-EG" sz="2400" b="1" dirty="0">
              <a:solidFill>
                <a:prstClr val="black"/>
              </a:solidFill>
              <a:latin typeface="Sakkal Majalla" panose="02000000000000000000" pitchFamily="2" charset="-78"/>
              <a:cs typeface="Sakkal Majalla" panose="02000000000000000000" pitchFamily="2" charset="-78"/>
            </a:endParaRPr>
          </a:p>
          <a:p>
            <a:pPr algn="r" rtl="1"/>
            <a:endParaRPr lang="ar-EG" sz="2400" b="1" dirty="0">
              <a:solidFill>
                <a:prstClr val="black"/>
              </a:solidFill>
              <a:latin typeface="Sakkal Majalla" panose="02000000000000000000" pitchFamily="2" charset="-78"/>
              <a:cs typeface="Sakkal Majalla" panose="02000000000000000000" pitchFamily="2" charset="-78"/>
            </a:endParaRPr>
          </a:p>
          <a:p>
            <a:pPr algn="r" rtl="1"/>
            <a:endParaRPr lang="ar-EG" sz="2400" b="1" dirty="0">
              <a:solidFill>
                <a:prstClr val="black"/>
              </a:solidFill>
              <a:latin typeface="Sakkal Majalla" panose="02000000000000000000" pitchFamily="2" charset="-78"/>
              <a:cs typeface="Sakkal Majalla" panose="02000000000000000000" pitchFamily="2" charset="-78"/>
            </a:endParaRPr>
          </a:p>
          <a:p>
            <a:pPr algn="r" rtl="1"/>
            <a:endParaRPr lang="ar-EG" sz="2400" b="1" dirty="0">
              <a:solidFill>
                <a:prstClr val="black"/>
              </a:solidFill>
              <a:latin typeface="Sakkal Majalla" panose="02000000000000000000" pitchFamily="2" charset="-78"/>
              <a:cs typeface="Sakkal Majalla" panose="02000000000000000000" pitchFamily="2" charset="-78"/>
            </a:endParaRPr>
          </a:p>
          <a:p>
            <a:pPr algn="r" rtl="1"/>
            <a:endParaRPr lang="ar-EG" sz="2400" b="1" dirty="0">
              <a:solidFill>
                <a:prstClr val="black"/>
              </a:solidFill>
              <a:latin typeface="Sakkal Majalla" panose="02000000000000000000" pitchFamily="2" charset="-78"/>
              <a:cs typeface="Sakkal Majalla" panose="02000000000000000000" pitchFamily="2" charset="-78"/>
            </a:endParaRPr>
          </a:p>
          <a:p>
            <a:pPr algn="r" rtl="1"/>
            <a:r>
              <a:rPr lang="ar-EG" sz="2400" b="1" u="sng" dirty="0">
                <a:solidFill>
                  <a:srgbClr val="FFFF00"/>
                </a:solidFill>
                <a:latin typeface="Sakkal Majalla" panose="02000000000000000000" pitchFamily="2" charset="-78"/>
                <a:cs typeface="Sakkal Majalla" panose="02000000000000000000" pitchFamily="2" charset="-78"/>
              </a:rPr>
              <a:t>الجرعة :- </a:t>
            </a:r>
          </a:p>
          <a:p>
            <a:pPr algn="r" rtl="1"/>
            <a:r>
              <a:rPr lang="ar-EG" sz="2400" b="1" dirty="0">
                <a:solidFill>
                  <a:prstClr val="black"/>
                </a:solidFill>
                <a:latin typeface="Sakkal Majalla" panose="02000000000000000000" pitchFamily="2" charset="-78"/>
                <a:cs typeface="Sakkal Majalla" panose="02000000000000000000" pitchFamily="2" charset="-78"/>
              </a:rPr>
              <a:t>(كبسولة واحدة) تأخذ على الريق قبل الفطار يومياً .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3356992"/>
            <a:ext cx="2664296" cy="26070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0049792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2000"/>
                                        <p:tgtEl>
                                          <p:spTgt spid="5"/>
                                        </p:tgtEl>
                                      </p:cBhvr>
                                    </p:animEffect>
                                  </p:childTnLst>
                                </p:cTn>
                              </p:par>
                            </p:childTnLst>
                          </p:cTn>
                        </p:par>
                        <p:par>
                          <p:cTn id="25" fill="hold">
                            <p:stCondLst>
                              <p:cond delay="4000"/>
                            </p:stCondLst>
                            <p:childTnLst>
                              <p:par>
                                <p:cTn id="26" presetID="53" presetClass="entr" presetSubtype="16"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2000" fill="hold"/>
                                        <p:tgtEl>
                                          <p:spTgt spid="2"/>
                                        </p:tgtEl>
                                        <p:attrNameLst>
                                          <p:attrName>ppt_w</p:attrName>
                                        </p:attrNameLst>
                                      </p:cBhvr>
                                      <p:tavLst>
                                        <p:tav tm="0">
                                          <p:val>
                                            <p:fltVal val="0"/>
                                          </p:val>
                                        </p:tav>
                                        <p:tav tm="100000">
                                          <p:val>
                                            <p:strVal val="#ppt_w"/>
                                          </p:val>
                                        </p:tav>
                                      </p:tavLst>
                                    </p:anim>
                                    <p:anim calcmode="lin" valueType="num">
                                      <p:cBhvr>
                                        <p:cTn id="29" dur="2000" fill="hold"/>
                                        <p:tgtEl>
                                          <p:spTgt spid="2"/>
                                        </p:tgtEl>
                                        <p:attrNameLst>
                                          <p:attrName>ppt_h</p:attrName>
                                        </p:attrNameLst>
                                      </p:cBhvr>
                                      <p:tavLst>
                                        <p:tav tm="0">
                                          <p:val>
                                            <p:fltVal val="0"/>
                                          </p:val>
                                        </p:tav>
                                        <p:tav tm="100000">
                                          <p:val>
                                            <p:strVal val="#ppt_h"/>
                                          </p:val>
                                        </p:tav>
                                      </p:tavLst>
                                    </p:anim>
                                    <p:animEffect transition="in" filter="fade">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918" y="457200"/>
            <a:ext cx="18875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465887" y="1600200"/>
            <a:ext cx="2133600" cy="5334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ar-EG" sz="1200" b="1" dirty="0">
                <a:solidFill>
                  <a:srgbClr val="000000"/>
                </a:solidFill>
                <a:latin typeface="Garamond"/>
              </a:rPr>
              <a:t>كليه التربية الرياضية</a:t>
            </a:r>
          </a:p>
          <a:p>
            <a:pPr lvl="0" algn="ctr" fontAlgn="base">
              <a:spcBef>
                <a:spcPct val="0"/>
              </a:spcBef>
              <a:spcAft>
                <a:spcPct val="0"/>
              </a:spcAft>
              <a:defRPr/>
            </a:pPr>
            <a:r>
              <a:rPr lang="ar-EG" sz="1200" b="1" dirty="0">
                <a:solidFill>
                  <a:srgbClr val="000000"/>
                </a:solidFill>
                <a:latin typeface="Garamond"/>
              </a:rPr>
              <a:t>قسم علوم الصحة الرياضية</a:t>
            </a:r>
            <a:endParaRPr lang="en-US" sz="1200" b="1" dirty="0">
              <a:solidFill>
                <a:srgbClr val="000000"/>
              </a:solidFill>
              <a:latin typeface="Garamond"/>
              <a:cs typeface="Arial" pitchFamily="34" charset="0"/>
            </a:endParaRPr>
          </a:p>
        </p:txBody>
      </p:sp>
      <p:sp>
        <p:nvSpPr>
          <p:cNvPr id="4" name="Oval 3"/>
          <p:cNvSpPr/>
          <p:nvPr/>
        </p:nvSpPr>
        <p:spPr>
          <a:xfrm>
            <a:off x="1295400" y="1028700"/>
            <a:ext cx="2895600" cy="14859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defRPr/>
            </a:pPr>
            <a:r>
              <a:rPr lang="ar-EG" dirty="0">
                <a:solidFill>
                  <a:prstClr val="black"/>
                </a:solidFill>
                <a:latin typeface="Verdana"/>
                <a:cs typeface="Tahoma"/>
              </a:rPr>
              <a:t>الفرقة الرابعة</a:t>
            </a:r>
          </a:p>
          <a:p>
            <a:pPr lvl="0" algn="ctr" rtl="1">
              <a:defRPr/>
            </a:pPr>
            <a:r>
              <a:rPr lang="ar-EG" dirty="0">
                <a:solidFill>
                  <a:prstClr val="black"/>
                </a:solidFill>
                <a:latin typeface="Verdana"/>
                <a:cs typeface="Tahoma"/>
              </a:rPr>
              <a:t>شعبة أدارة رياضية</a:t>
            </a:r>
            <a:endParaRPr lang="en-US" dirty="0">
              <a:solidFill>
                <a:prstClr val="black"/>
              </a:solidFill>
              <a:latin typeface="Verdana"/>
            </a:endParaRPr>
          </a:p>
        </p:txBody>
      </p:sp>
      <p:sp>
        <p:nvSpPr>
          <p:cNvPr id="5" name="Rectangle 4"/>
          <p:cNvSpPr/>
          <p:nvPr/>
        </p:nvSpPr>
        <p:spPr>
          <a:xfrm>
            <a:off x="1524000" y="2667000"/>
            <a:ext cx="6324600" cy="1371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defRPr/>
            </a:pPr>
            <a:r>
              <a:rPr lang="ar-EG" sz="3200" dirty="0">
                <a:solidFill>
                  <a:prstClr val="black"/>
                </a:solidFill>
                <a:latin typeface="Verdana"/>
                <a:cs typeface="Tahoma"/>
              </a:rPr>
              <a:t>المحاضرة </a:t>
            </a:r>
            <a:r>
              <a:rPr lang="ar-EG" sz="3200" dirty="0" smtClean="0">
                <a:solidFill>
                  <a:prstClr val="black"/>
                </a:solidFill>
                <a:latin typeface="Verdana"/>
                <a:cs typeface="Tahoma"/>
              </a:rPr>
              <a:t>الثامنه</a:t>
            </a:r>
            <a:endParaRPr lang="ar-EG" sz="3200" dirty="0">
              <a:solidFill>
                <a:prstClr val="black"/>
              </a:solidFill>
              <a:latin typeface="Verdana"/>
              <a:cs typeface="Tahoma"/>
            </a:endParaRPr>
          </a:p>
          <a:p>
            <a:pPr lvl="0" algn="ctr" rtl="1">
              <a:defRPr/>
            </a:pPr>
            <a:r>
              <a:rPr lang="ar-EG" sz="3200" dirty="0">
                <a:solidFill>
                  <a:prstClr val="black"/>
                </a:solidFill>
                <a:latin typeface="Verdana"/>
                <a:cs typeface="Tahoma"/>
              </a:rPr>
              <a:t>تغذية للرياضيين</a:t>
            </a:r>
            <a:endParaRPr lang="en-US" sz="3200" dirty="0">
              <a:solidFill>
                <a:prstClr val="black"/>
              </a:solidFill>
              <a:latin typeface="Verdana"/>
            </a:endParaRPr>
          </a:p>
        </p:txBody>
      </p:sp>
      <p:sp>
        <p:nvSpPr>
          <p:cNvPr id="6" name="Rounded Rectangle 5"/>
          <p:cNvSpPr/>
          <p:nvPr/>
        </p:nvSpPr>
        <p:spPr>
          <a:xfrm>
            <a:off x="762000" y="4267200"/>
            <a:ext cx="7391400" cy="16002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defRPr/>
            </a:pPr>
            <a:r>
              <a:rPr lang="ar-EG" sz="2800" dirty="0">
                <a:solidFill>
                  <a:prstClr val="black"/>
                </a:solidFill>
                <a:latin typeface="Verdana"/>
                <a:cs typeface="Tahoma"/>
              </a:rPr>
              <a:t>د /  عمرو سعيد إبراهيم</a:t>
            </a:r>
            <a:endParaRPr lang="en-US" sz="2800" dirty="0">
              <a:solidFill>
                <a:prstClr val="black"/>
              </a:solidFill>
              <a:latin typeface="Verdana"/>
            </a:endParaRPr>
          </a:p>
        </p:txBody>
      </p:sp>
    </p:spTree>
    <p:extLst>
      <p:ext uri="{BB962C8B-B14F-4D97-AF65-F5344CB8AC3E}">
        <p14:creationId xmlns:p14="http://schemas.microsoft.com/office/powerpoint/2010/main" val="3546053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6372200" y="260648"/>
            <a:ext cx="2520280" cy="936104"/>
          </a:xfrm>
          <a:prstGeom prst="cloud">
            <a:avLst/>
          </a:prstGeom>
        </p:spPr>
        <p:style>
          <a:lnRef idx="0">
            <a:schemeClr val="dk1"/>
          </a:lnRef>
          <a:fillRef idx="3">
            <a:schemeClr val="dk1"/>
          </a:fillRef>
          <a:effectRef idx="3">
            <a:schemeClr val="dk1"/>
          </a:effectRef>
          <a:fontRef idx="minor">
            <a:schemeClr val="lt1"/>
          </a:fontRef>
        </p:style>
        <p:txBody>
          <a:bodyPr rtlCol="1" anchor="ctr"/>
          <a:lstStyle/>
          <a:p>
            <a:pPr algn="ctr" rtl="1"/>
            <a:r>
              <a:rPr lang="ar-EG" b="1" dirty="0">
                <a:ln w="18000">
                  <a:solidFill>
                    <a:srgbClr val="C4D73F">
                      <a:satMod val="140000"/>
                    </a:srgbClr>
                  </a:solidFill>
                  <a:prstDash val="solid"/>
                  <a:miter lim="800000"/>
                </a:ln>
                <a:solidFill>
                  <a:srgbClr val="00B050"/>
                </a:solidFill>
                <a:effectLst>
                  <a:glow rad="228600">
                    <a:srgbClr val="C4D73F">
                      <a:satMod val="175000"/>
                      <a:alpha val="40000"/>
                    </a:srgbClr>
                  </a:glow>
                  <a:outerShdw blurRad="25500" dist="23000" dir="7020000" algn="tl">
                    <a:srgbClr val="000000">
                      <a:alpha val="50000"/>
                    </a:srgbClr>
                  </a:outerShdw>
                </a:effectLst>
              </a:rPr>
              <a:t>معلومة تهمك </a:t>
            </a:r>
          </a:p>
        </p:txBody>
      </p:sp>
      <p:sp>
        <p:nvSpPr>
          <p:cNvPr id="5" name="TextBox 4"/>
          <p:cNvSpPr txBox="1"/>
          <p:nvPr/>
        </p:nvSpPr>
        <p:spPr>
          <a:xfrm>
            <a:off x="3275856" y="1482391"/>
            <a:ext cx="5616624" cy="510778"/>
          </a:xfrm>
          <a:prstGeom prst="flowChartAlternateProcess">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rtl="1"/>
            <a:r>
              <a:rPr lang="ar-EG" sz="2400" b="1" dirty="0">
                <a:ln w="18000">
                  <a:solidFill>
                    <a:srgbClr val="C4D73F">
                      <a:satMod val="140000"/>
                    </a:srgbClr>
                  </a:solidFill>
                  <a:prstDash val="solid"/>
                  <a:miter lim="800000"/>
                </a:ln>
                <a:solidFill>
                  <a:srgbClr val="00B050"/>
                </a:solidFill>
                <a:effectLst>
                  <a:outerShdw blurRad="25500" dist="23000" dir="7020000" algn="tl">
                    <a:srgbClr val="000000">
                      <a:alpha val="50000"/>
                    </a:srgbClr>
                  </a:outerShdw>
                </a:effectLst>
                <a:latin typeface="Simplified Arabic" panose="02020603050405020304" pitchFamily="18" charset="-78"/>
                <a:cs typeface="Simplified Arabic" panose="02020603050405020304" pitchFamily="18" charset="-78"/>
              </a:rPr>
              <a:t>أنواع أدوية ومكملات التخسيس (4) أنواع وهما :- </a:t>
            </a:r>
          </a:p>
        </p:txBody>
      </p:sp>
      <p:sp>
        <p:nvSpPr>
          <p:cNvPr id="6" name="TextBox 5"/>
          <p:cNvSpPr txBox="1"/>
          <p:nvPr/>
        </p:nvSpPr>
        <p:spPr>
          <a:xfrm>
            <a:off x="251520" y="2348880"/>
            <a:ext cx="8640960" cy="3785652"/>
          </a:xfrm>
          <a:prstGeom prst="rect">
            <a:avLst/>
          </a:prstGeom>
          <a:noFill/>
        </p:spPr>
        <p:style>
          <a:lnRef idx="0">
            <a:schemeClr val="dk1"/>
          </a:lnRef>
          <a:fillRef idx="3">
            <a:schemeClr val="dk1"/>
          </a:fillRef>
          <a:effectRef idx="3">
            <a:schemeClr val="dk1"/>
          </a:effectRef>
          <a:fontRef idx="minor">
            <a:schemeClr val="lt1"/>
          </a:fontRef>
        </p:style>
        <p:txBody>
          <a:bodyPr wrap="square" rtlCol="1">
            <a:spAutoFit/>
          </a:bodyPr>
          <a:lstStyle/>
          <a:p>
            <a:pPr algn="r" rtl="1"/>
            <a:r>
              <a:rPr lang="ar-EG" sz="2400" b="1" dirty="0">
                <a:solidFill>
                  <a:prstClr val="black"/>
                </a:solidFill>
                <a:latin typeface="Sakkal Majalla" panose="02000000000000000000" pitchFamily="2" charset="-78"/>
                <a:cs typeface="Sakkal Majalla" panose="02000000000000000000" pitchFamily="2" charset="-78"/>
              </a:rPr>
              <a:t>1- دواء أو مكمل يشتغل على المخ (مراكز الأحساس بالجوع والشبع) لسد الشهية . مثل (فيتارم – بدي سليم – شيتوكال) .</a:t>
            </a:r>
          </a:p>
          <a:p>
            <a:pPr algn="r" rtl="1"/>
            <a:endParaRPr lang="ar-EG" sz="2400" b="1" dirty="0">
              <a:solidFill>
                <a:prstClr val="black"/>
              </a:solidFill>
              <a:latin typeface="Sakkal Majalla" panose="02000000000000000000" pitchFamily="2" charset="-78"/>
              <a:cs typeface="Sakkal Majalla" panose="02000000000000000000" pitchFamily="2" charset="-78"/>
            </a:endParaRPr>
          </a:p>
          <a:p>
            <a:pPr algn="r" rtl="1"/>
            <a:r>
              <a:rPr lang="ar-EG" sz="2400" b="1" dirty="0">
                <a:solidFill>
                  <a:prstClr val="black"/>
                </a:solidFill>
                <a:latin typeface="Sakkal Majalla" panose="02000000000000000000" pitchFamily="2" charset="-78"/>
                <a:cs typeface="Sakkal Majalla" panose="02000000000000000000" pitchFamily="2" charset="-78"/>
              </a:rPr>
              <a:t>2- دواء أو مكمل يشتغل على ملئ المعدة والأحساس بالشبع مثل (أقراص يعمل بالون بالمعدة – مادة جيلاتينية تظل فترة فى المعدة) .</a:t>
            </a:r>
          </a:p>
          <a:p>
            <a:pPr algn="r" rtl="1"/>
            <a:endParaRPr lang="ar-EG" sz="2400" b="1" dirty="0">
              <a:solidFill>
                <a:prstClr val="black"/>
              </a:solidFill>
              <a:latin typeface="Sakkal Majalla" panose="02000000000000000000" pitchFamily="2" charset="-78"/>
              <a:cs typeface="Sakkal Majalla" panose="02000000000000000000" pitchFamily="2" charset="-78"/>
            </a:endParaRPr>
          </a:p>
          <a:p>
            <a:pPr algn="r" rtl="1"/>
            <a:r>
              <a:rPr lang="ar-EG" sz="2400" b="1" dirty="0">
                <a:solidFill>
                  <a:prstClr val="black"/>
                </a:solidFill>
                <a:latin typeface="Sakkal Majalla" panose="02000000000000000000" pitchFamily="2" charset="-78"/>
                <a:cs typeface="Sakkal Majalla" panose="02000000000000000000" pitchFamily="2" charset="-78"/>
              </a:rPr>
              <a:t>3- دواء أو مكمل يشتغل على حرق الدهون بطريقة مباشرة  مثل (</a:t>
            </a:r>
            <a:r>
              <a:rPr lang="en-US" sz="2400" b="1" dirty="0">
                <a:solidFill>
                  <a:prstClr val="black"/>
                </a:solidFill>
                <a:latin typeface="Sakkal Majalla" panose="02000000000000000000" pitchFamily="2" charset="-78"/>
                <a:cs typeface="Sakkal Majalla" panose="02000000000000000000" pitchFamily="2" charset="-78"/>
              </a:rPr>
              <a:t>Lipo 6 Black</a:t>
            </a:r>
            <a:r>
              <a:rPr lang="ar-EG" sz="2400" b="1" dirty="0">
                <a:solidFill>
                  <a:prstClr val="black"/>
                </a:solidFill>
                <a:latin typeface="Sakkal Majalla" panose="02000000000000000000" pitchFamily="2" charset="-78"/>
                <a:cs typeface="Sakkal Majalla" panose="02000000000000000000" pitchFamily="2" charset="-78"/>
              </a:rPr>
              <a:t> ، .......) .</a:t>
            </a:r>
          </a:p>
          <a:p>
            <a:pPr algn="r" rtl="1"/>
            <a:endParaRPr lang="ar-EG" sz="2400" b="1" dirty="0">
              <a:solidFill>
                <a:prstClr val="black"/>
              </a:solidFill>
              <a:latin typeface="Sakkal Majalla" panose="02000000000000000000" pitchFamily="2" charset="-78"/>
              <a:cs typeface="Sakkal Majalla" panose="02000000000000000000" pitchFamily="2" charset="-78"/>
            </a:endParaRPr>
          </a:p>
          <a:p>
            <a:pPr algn="r" rtl="1"/>
            <a:r>
              <a:rPr lang="ar-EG" sz="2400" b="1" dirty="0">
                <a:solidFill>
                  <a:prstClr val="black"/>
                </a:solidFill>
                <a:latin typeface="Sakkal Majalla" panose="02000000000000000000" pitchFamily="2" charset="-78"/>
                <a:cs typeface="Sakkal Majalla" panose="02000000000000000000" pitchFamily="2" charset="-78"/>
              </a:rPr>
              <a:t>4- دواء أو مكمل يشتغل على حرق الدهون بطريقة غير مباشرة مثل (القهوة الخضراء – الشاي الأخضر – الكافيين ، .......) . </a:t>
            </a:r>
          </a:p>
        </p:txBody>
      </p:sp>
    </p:spTree>
    <p:extLst>
      <p:ext uri="{BB962C8B-B14F-4D97-AF65-F5344CB8AC3E}">
        <p14:creationId xmlns:p14="http://schemas.microsoft.com/office/powerpoint/2010/main" val="228447796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6"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par>
                          <p:cTn id="14" fill="hold">
                            <p:stCondLst>
                              <p:cond delay="4000"/>
                            </p:stCondLst>
                            <p:childTnLst>
                              <p:par>
                                <p:cTn id="15" presetID="2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83768" y="260648"/>
            <a:ext cx="4485906" cy="578882"/>
          </a:xfrm>
          <a:prstGeom prst="flowChartAlternateProcess">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rtl="1"/>
            <a:r>
              <a:rPr lang="ar-EG" sz="2800" b="1" dirty="0">
                <a:ln w="18000">
                  <a:solidFill>
                    <a:srgbClr val="C4D73F">
                      <a:satMod val="140000"/>
                    </a:srgbClr>
                  </a:solidFill>
                  <a:prstDash val="solid"/>
                  <a:miter lim="800000"/>
                </a:ln>
                <a:solidFill>
                  <a:srgbClr val="00B050"/>
                </a:solidFill>
                <a:effectLst>
                  <a:glow rad="228600">
                    <a:srgbClr val="C4D73F">
                      <a:satMod val="175000"/>
                      <a:alpha val="40000"/>
                    </a:srgbClr>
                  </a:glow>
                  <a:outerShdw blurRad="25500" dist="23000" dir="7020000" algn="tl">
                    <a:srgbClr val="000000">
                      <a:alpha val="50000"/>
                    </a:srgbClr>
                  </a:outerShdw>
                </a:effectLst>
                <a:latin typeface="Simplified Arabic" panose="02020603050405020304" pitchFamily="18" charset="-78"/>
                <a:cs typeface="Simplified Arabic" panose="02020603050405020304" pitchFamily="18" charset="-78"/>
              </a:rPr>
              <a:t>المكملات الغذائية  </a:t>
            </a:r>
            <a:r>
              <a:rPr lang="en-US" sz="2800" b="1" dirty="0">
                <a:ln w="18000">
                  <a:solidFill>
                    <a:srgbClr val="C4D73F">
                      <a:satMod val="140000"/>
                    </a:srgbClr>
                  </a:solidFill>
                  <a:prstDash val="solid"/>
                  <a:miter lim="800000"/>
                </a:ln>
                <a:solidFill>
                  <a:srgbClr val="00B050"/>
                </a:solidFill>
                <a:effectLst>
                  <a:glow rad="228600">
                    <a:srgbClr val="C4D73F">
                      <a:satMod val="175000"/>
                      <a:alpha val="40000"/>
                    </a:srgbClr>
                  </a:glow>
                  <a:outerShdw blurRad="25500" dist="23000" dir="7020000" algn="tl">
                    <a:srgbClr val="000000">
                      <a:alpha val="50000"/>
                    </a:srgbClr>
                  </a:outerShdw>
                </a:effectLst>
                <a:latin typeface="Simplified Arabic" panose="02020603050405020304" pitchFamily="18" charset="-78"/>
                <a:cs typeface="Simplified Arabic" panose="02020603050405020304" pitchFamily="18" charset="-78"/>
              </a:rPr>
              <a:t>Supplement</a:t>
            </a:r>
            <a:endParaRPr lang="ar-EG" sz="2800" b="1" dirty="0">
              <a:ln w="18000">
                <a:solidFill>
                  <a:srgbClr val="C4D73F">
                    <a:satMod val="140000"/>
                  </a:srgbClr>
                </a:solidFill>
                <a:prstDash val="solid"/>
                <a:miter lim="800000"/>
              </a:ln>
              <a:solidFill>
                <a:srgbClr val="00B050"/>
              </a:solidFill>
              <a:effectLst>
                <a:glow rad="228600">
                  <a:srgbClr val="C4D73F">
                    <a:satMod val="175000"/>
                    <a:alpha val="40000"/>
                  </a:srgbClr>
                </a:glow>
                <a:outerShdw blurRad="25500" dist="23000" dir="7020000" algn="tl">
                  <a:srgbClr val="000000">
                    <a:alpha val="50000"/>
                  </a:srgbClr>
                </a:outerShdw>
              </a:effectLst>
              <a:latin typeface="Simplified Arabic" panose="02020603050405020304" pitchFamily="18" charset="-78"/>
              <a:cs typeface="Simplified Arabic" panose="02020603050405020304" pitchFamily="18" charset="-78"/>
            </a:endParaRPr>
          </a:p>
        </p:txBody>
      </p:sp>
      <p:sp>
        <p:nvSpPr>
          <p:cNvPr id="8" name="TextBox 7"/>
          <p:cNvSpPr txBox="1"/>
          <p:nvPr/>
        </p:nvSpPr>
        <p:spPr>
          <a:xfrm>
            <a:off x="179512" y="980728"/>
            <a:ext cx="8784975" cy="5816977"/>
          </a:xfrm>
          <a:prstGeom prst="rect">
            <a:avLst/>
          </a:prstGeom>
          <a:noFill/>
        </p:spPr>
        <p:style>
          <a:lnRef idx="0">
            <a:schemeClr val="dk1"/>
          </a:lnRef>
          <a:fillRef idx="3">
            <a:schemeClr val="dk1"/>
          </a:fillRef>
          <a:effectRef idx="3">
            <a:schemeClr val="dk1"/>
          </a:effectRef>
          <a:fontRef idx="minor">
            <a:schemeClr val="lt1"/>
          </a:fontRef>
        </p:style>
        <p:txBody>
          <a:bodyPr wrap="square" rtlCol="1">
            <a:spAutoFit/>
          </a:bodyPr>
          <a:lstStyle/>
          <a:p>
            <a:pPr algn="r" rtl="1"/>
            <a:r>
              <a:rPr lang="ar-EG" sz="3200" b="1" dirty="0">
                <a:solidFill>
                  <a:prstClr val="black"/>
                </a:solidFill>
                <a:latin typeface="Arabic Typesetting" panose="03020402040406030203" pitchFamily="66" charset="-78"/>
                <a:cs typeface="Arabic Typesetting" panose="03020402040406030203" pitchFamily="66" charset="-78"/>
              </a:rPr>
              <a:t>يبحث الرياضيين بشكل متواصل عن وسائل ترفع من مستوى أدائهم إلى الحد الذي يفوق قدراتهم الفردية بهدف تحقيق إنجازات رياضية والوصول إلى المراكز المتقدمة وعلى كافة المستويات ، حيث لم تعد زيادة الأحمال التدريبية وجرعاتها تفي بطموحات الرياضيين .</a:t>
            </a:r>
          </a:p>
          <a:p>
            <a:pPr algn="r" rtl="1"/>
            <a:endParaRPr lang="ar-EG" sz="1600" b="1" dirty="0">
              <a:solidFill>
                <a:prstClr val="black"/>
              </a:solidFill>
              <a:latin typeface="Arabic Typesetting" panose="03020402040406030203" pitchFamily="66" charset="-78"/>
              <a:cs typeface="Arabic Typesetting" panose="03020402040406030203" pitchFamily="66" charset="-78"/>
            </a:endParaRPr>
          </a:p>
          <a:p>
            <a:pPr algn="r" rtl="1"/>
            <a:r>
              <a:rPr lang="ar-EG" sz="3200" b="1" dirty="0">
                <a:solidFill>
                  <a:prstClr val="black"/>
                </a:solidFill>
                <a:latin typeface="Arabic Typesetting" panose="03020402040406030203" pitchFamily="66" charset="-78"/>
                <a:cs typeface="Arabic Typesetting" panose="03020402040406030203" pitchFamily="66" charset="-78"/>
              </a:rPr>
              <a:t>لذا يشهد الوسط الرياضي سباق عنيف فى الحصول على وسائل تؤمن التطور فى الأداء الرياضي بأقل ما يمكن من التأثيرات الجانبية .</a:t>
            </a:r>
          </a:p>
          <a:p>
            <a:pPr algn="r" rtl="1"/>
            <a:endParaRPr lang="ar-EG" b="1" dirty="0">
              <a:solidFill>
                <a:prstClr val="black"/>
              </a:solidFill>
              <a:latin typeface="Arabic Typesetting" panose="03020402040406030203" pitchFamily="66" charset="-78"/>
              <a:cs typeface="Arabic Typesetting" panose="03020402040406030203" pitchFamily="66" charset="-78"/>
            </a:endParaRPr>
          </a:p>
          <a:p>
            <a:pPr algn="r" rtl="1"/>
            <a:r>
              <a:rPr lang="ar-EG" sz="3200" b="1" dirty="0">
                <a:solidFill>
                  <a:prstClr val="black"/>
                </a:solidFill>
                <a:latin typeface="Arabic Typesetting" panose="03020402040406030203" pitchFamily="66" charset="-78"/>
                <a:cs typeface="Arabic Typesetting" panose="03020402040406030203" pitchFamily="66" charset="-78"/>
              </a:rPr>
              <a:t>المكملات الغذائية هي تركيبة مستخلصة من مكونات غذائية طبيعية (حيوانية ونباتية وغيرها من المواد الداخلة ضمن الوجبة الغذائية) وهي مختلفة الأشكال والأحجام مثل (أقراص – كبسولات – سوائل – مساحيق (الاكثر إنتشاراً) ) بتحتوي على المواد الغذائية التي يهدف الرياضي إلى زيادة نسبتها في الجسم والخلايا العضلية للحصول على الطاقة اللازمة وبالتالي تحسين مستوى الأداء المهاري .</a:t>
            </a:r>
          </a:p>
          <a:p>
            <a:pPr algn="ctr" rtl="1"/>
            <a:endParaRPr lang="ar-EG" b="1" dirty="0">
              <a:ln w="18000">
                <a:solidFill>
                  <a:srgbClr val="C4D73F">
                    <a:satMod val="140000"/>
                  </a:srgbClr>
                </a:solidFill>
                <a:prstDash val="solid"/>
                <a:miter lim="800000"/>
              </a:ln>
              <a:solidFill>
                <a:srgbClr val="00B050"/>
              </a:solidFill>
              <a:effectLst>
                <a:outerShdw blurRad="25500" dist="23000" dir="7020000" algn="tl">
                  <a:srgbClr val="000000">
                    <a:alpha val="50000"/>
                  </a:srgbClr>
                </a:outerShdw>
              </a:effectLst>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425790700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anim calcmode="lin" valueType="num">
                                      <p:cBhvr>
                                        <p:cTn id="12" dur="2000" fill="hold"/>
                                        <p:tgtEl>
                                          <p:spTgt spid="8"/>
                                        </p:tgtEl>
                                        <p:attrNameLst>
                                          <p:attrName>ppt_x</p:attrName>
                                        </p:attrNameLst>
                                      </p:cBhvr>
                                      <p:tavLst>
                                        <p:tav tm="0">
                                          <p:val>
                                            <p:strVal val="#ppt_x"/>
                                          </p:val>
                                        </p:tav>
                                        <p:tav tm="100000">
                                          <p:val>
                                            <p:strVal val="#ppt_x"/>
                                          </p:val>
                                        </p:tav>
                                      </p:tavLst>
                                    </p:anim>
                                    <p:anim calcmode="lin" valueType="num">
                                      <p:cBhvr>
                                        <p:cTn id="13"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188640"/>
            <a:ext cx="8832328" cy="6278642"/>
          </a:xfrm>
          <a:prstGeom prst="rect">
            <a:avLst/>
          </a:prstGeom>
          <a:noFill/>
        </p:spPr>
        <p:style>
          <a:lnRef idx="0">
            <a:schemeClr val="dk1"/>
          </a:lnRef>
          <a:fillRef idx="3">
            <a:schemeClr val="dk1"/>
          </a:fillRef>
          <a:effectRef idx="3">
            <a:schemeClr val="dk1"/>
          </a:effectRef>
          <a:fontRef idx="minor">
            <a:schemeClr val="lt1"/>
          </a:fontRef>
        </p:style>
        <p:txBody>
          <a:bodyPr wrap="square" rtlCol="1">
            <a:spAutoFit/>
          </a:bodyPr>
          <a:lstStyle/>
          <a:p>
            <a:pPr algn="r" rtl="1"/>
            <a:r>
              <a:rPr lang="ar-EG" sz="3200" b="1" dirty="0">
                <a:solidFill>
                  <a:prstClr val="black"/>
                </a:solidFill>
                <a:latin typeface="Arabic Typesetting" panose="03020402040406030203" pitchFamily="66" charset="-78"/>
                <a:cs typeface="Arabic Typesetting" panose="03020402040406030203" pitchFamily="66" charset="-78"/>
              </a:rPr>
              <a:t>المكملات الغذائية هي مستحضرات هدفها تكملة النظام الغذائي بمواد تغذوية مثل البروتينات والكربوهيدرات والدهون والفيتامينات والمعادن والتي قد تكون مفقودة في النظام الغذائي للشخص أو قد تكون لا تستهلك بكميات كافية وتستخدم بعض البلدان المكملات الغذائية كطعام أساسي لها بينما تعتبرها بلدان أخرى أنها أدوية أو منتجات صحية طبيعية .</a:t>
            </a:r>
          </a:p>
          <a:p>
            <a:pPr algn="r" rtl="1"/>
            <a:endParaRPr lang="ar-EG" sz="3200" b="1" dirty="0">
              <a:solidFill>
                <a:prstClr val="black"/>
              </a:solidFill>
              <a:latin typeface="Arabic Typesetting" panose="03020402040406030203" pitchFamily="66" charset="-78"/>
              <a:cs typeface="Arabic Typesetting" panose="03020402040406030203" pitchFamily="66" charset="-78"/>
            </a:endParaRPr>
          </a:p>
          <a:p>
            <a:pPr algn="r" rtl="1"/>
            <a:r>
              <a:rPr lang="ar-EG" sz="3200" b="1" dirty="0">
                <a:solidFill>
                  <a:prstClr val="black"/>
                </a:solidFill>
                <a:latin typeface="Arabic Typesetting" panose="03020402040406030203" pitchFamily="66" charset="-78"/>
                <a:cs typeface="Arabic Typesetting" panose="03020402040406030203" pitchFamily="66" charset="-78"/>
              </a:rPr>
              <a:t>والمكملات الغذائية لا تصنع كدواء ولا تخضع لشروط تصنيع الأدوية كما لا تمر بالفحوصات والأبحاث التي تمر بها الأدوية ، فإن المكملات ليست علاجاً للأمراض ولا بديلاً للدواء ، لذا فاللجوء إلى مثل هذه المكملات لابد وأن يتم تحت إشراف طبيب متخصص أو تحت إشراف أخصائي تغذية رياضية .</a:t>
            </a:r>
          </a:p>
          <a:p>
            <a:pPr algn="r" rtl="1"/>
            <a:endParaRPr lang="ar-EG" sz="3200" b="1" dirty="0">
              <a:solidFill>
                <a:prstClr val="black"/>
              </a:solidFill>
              <a:latin typeface="Arabic Typesetting" panose="03020402040406030203" pitchFamily="66" charset="-78"/>
              <a:cs typeface="Arabic Typesetting" panose="03020402040406030203" pitchFamily="66" charset="-78"/>
            </a:endParaRPr>
          </a:p>
          <a:p>
            <a:pPr algn="r" rtl="1"/>
            <a:r>
              <a:rPr lang="ar-EG" sz="3200" b="1" u="sng" dirty="0">
                <a:solidFill>
                  <a:srgbClr val="FFFF00"/>
                </a:solidFill>
                <a:latin typeface="Arabic Typesetting" panose="03020402040406030203" pitchFamily="66" charset="-78"/>
                <a:cs typeface="Arabic Typesetting" panose="03020402040406030203" pitchFamily="66" charset="-78"/>
              </a:rPr>
              <a:t>أنواع المكملات الغذائية :-</a:t>
            </a:r>
          </a:p>
          <a:p>
            <a:pPr marL="285750" indent="-285750" algn="r" rtl="1">
              <a:buFont typeface="Arial" pitchFamily="34" charset="0"/>
              <a:buChar char="•"/>
            </a:pPr>
            <a:r>
              <a:rPr lang="ar-EG" sz="3200" b="1" dirty="0">
                <a:solidFill>
                  <a:prstClr val="black"/>
                </a:solidFill>
                <a:latin typeface="Arabic Typesetting" panose="03020402040406030203" pitchFamily="66" charset="-78"/>
                <a:cs typeface="Arabic Typesetting" panose="03020402040406030203" pitchFamily="66" charset="-78"/>
              </a:rPr>
              <a:t>مكملات غذائية لزيادة الوزن</a:t>
            </a:r>
          </a:p>
          <a:p>
            <a:pPr marL="285750" indent="-285750" algn="r" rtl="1">
              <a:buFont typeface="Arial" pitchFamily="34" charset="0"/>
              <a:buChar char="•"/>
            </a:pPr>
            <a:r>
              <a:rPr lang="ar-EG" sz="3200" b="1" dirty="0">
                <a:solidFill>
                  <a:prstClr val="black"/>
                </a:solidFill>
                <a:latin typeface="Arabic Typesetting" panose="03020402040406030203" pitchFamily="66" charset="-78"/>
                <a:cs typeface="Arabic Typesetting" panose="03020402040406030203" pitchFamily="66" charset="-78"/>
              </a:rPr>
              <a:t>مكملات غذائية لأنقاص الوزن  </a:t>
            </a:r>
          </a:p>
          <a:p>
            <a:pPr algn="ctr" rtl="1"/>
            <a:endParaRPr lang="ar-EG" b="1" dirty="0">
              <a:ln w="18000">
                <a:solidFill>
                  <a:srgbClr val="C4D73F">
                    <a:satMod val="140000"/>
                  </a:srgbClr>
                </a:solidFill>
                <a:prstDash val="solid"/>
                <a:miter lim="800000"/>
              </a:ln>
              <a:solidFill>
                <a:srgbClr val="00B05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38218576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51536" y="266391"/>
            <a:ext cx="4032448" cy="510778"/>
          </a:xfrm>
          <a:prstGeom prst="flowChartAlternateProcess">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rtl="1"/>
            <a:r>
              <a:rPr lang="ar-EG" sz="2400" b="1" dirty="0">
                <a:ln w="18000">
                  <a:solidFill>
                    <a:srgbClr val="C4D73F">
                      <a:satMod val="140000"/>
                    </a:srgbClr>
                  </a:solidFill>
                  <a:prstDash val="solid"/>
                  <a:miter lim="800000"/>
                </a:ln>
                <a:solidFill>
                  <a:srgbClr val="00B050"/>
                </a:solidFill>
                <a:effectLst>
                  <a:outerShdw blurRad="25500" dist="23000" dir="7020000" algn="tl">
                    <a:srgbClr val="000000">
                      <a:alpha val="50000"/>
                    </a:srgbClr>
                  </a:outerShdw>
                </a:effectLst>
                <a:latin typeface="Simplified Arabic" panose="02020603050405020304" pitchFamily="18" charset="-78"/>
                <a:cs typeface="Simplified Arabic" panose="02020603050405020304" pitchFamily="18" charset="-78"/>
              </a:rPr>
              <a:t>مكملات غذائية لزيادة الوزن منها :-</a:t>
            </a:r>
          </a:p>
        </p:txBody>
      </p:sp>
      <p:sp>
        <p:nvSpPr>
          <p:cNvPr id="5" name="TextBox 4"/>
          <p:cNvSpPr txBox="1"/>
          <p:nvPr/>
        </p:nvSpPr>
        <p:spPr>
          <a:xfrm>
            <a:off x="6156176" y="974006"/>
            <a:ext cx="2592288" cy="510778"/>
          </a:xfrm>
          <a:prstGeom prst="flowChartAlternateProcess">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rtl="1"/>
            <a:r>
              <a:rPr lang="ar-EG" sz="2400" b="1" dirty="0">
                <a:solidFill>
                  <a:srgbClr val="FFFF00"/>
                </a:solidFill>
                <a:latin typeface="Simplified Arabic" panose="02020603050405020304" pitchFamily="18" charset="-78"/>
                <a:cs typeface="Simplified Arabic" panose="02020603050405020304" pitchFamily="18" charset="-78"/>
              </a:rPr>
              <a:t>1-</a:t>
            </a:r>
            <a:r>
              <a:rPr lang="ar-EG" dirty="0">
                <a:solidFill>
                  <a:prstClr val="white"/>
                </a:solidFill>
                <a:latin typeface="Simplified Arabic" panose="02020603050405020304" pitchFamily="18" charset="-78"/>
                <a:cs typeface="Simplified Arabic" panose="02020603050405020304" pitchFamily="18" charset="-78"/>
              </a:rPr>
              <a:t> </a:t>
            </a:r>
            <a:r>
              <a:rPr lang="en-US" sz="2400" b="1" dirty="0">
                <a:solidFill>
                  <a:srgbClr val="FFFF00"/>
                </a:solidFill>
                <a:latin typeface="Simplified Arabic" panose="02020603050405020304" pitchFamily="18" charset="-78"/>
                <a:cs typeface="Simplified Arabic" panose="02020603050405020304" pitchFamily="18" charset="-78"/>
              </a:rPr>
              <a:t>Serious Mass </a:t>
            </a:r>
            <a:endParaRPr lang="ar-EG" b="1" dirty="0">
              <a:ln w="18000">
                <a:solidFill>
                  <a:srgbClr val="C4D73F">
                    <a:satMod val="140000"/>
                  </a:srgbClr>
                </a:solidFill>
                <a:prstDash val="solid"/>
                <a:miter lim="800000"/>
              </a:ln>
              <a:solidFill>
                <a:srgbClr val="FFFF00"/>
              </a:solidFill>
              <a:latin typeface="Simplified Arabic" panose="02020603050405020304" pitchFamily="18" charset="-78"/>
              <a:cs typeface="Simplified Arabic" panose="02020603050405020304" pitchFamily="18" charset="-78"/>
            </a:endParaRPr>
          </a:p>
        </p:txBody>
      </p:sp>
      <mc:AlternateContent xmlns:mc="http://schemas.openxmlformats.org/markup-compatibility/2006" xmlns:a14="http://schemas.microsoft.com/office/drawing/2010/main">
        <mc:Choice Requires="a14">
          <p:sp>
            <p:nvSpPr>
              <p:cNvPr id="6" name="TextBox 5"/>
              <p:cNvSpPr txBox="1"/>
              <p:nvPr/>
            </p:nvSpPr>
            <p:spPr>
              <a:xfrm>
                <a:off x="323528" y="1640228"/>
                <a:ext cx="8424936" cy="5101140"/>
              </a:xfrm>
              <a:prstGeom prst="rect">
                <a:avLst/>
              </a:prstGeom>
              <a:noFill/>
            </p:spPr>
            <p:style>
              <a:lnRef idx="0">
                <a:schemeClr val="dk1"/>
              </a:lnRef>
              <a:fillRef idx="3">
                <a:schemeClr val="dk1"/>
              </a:fillRef>
              <a:effectRef idx="3">
                <a:schemeClr val="dk1"/>
              </a:effectRef>
              <a:fontRef idx="minor">
                <a:schemeClr val="lt1"/>
              </a:fontRef>
            </p:style>
            <p:txBody>
              <a:bodyPr wrap="square" rtlCol="1">
                <a:spAutoFit/>
              </a:bodyPr>
              <a:lstStyle/>
              <a:p>
                <a:pPr algn="r" rtl="1"/>
                <a:r>
                  <a:rPr lang="ar-EG" sz="2400" b="1" dirty="0">
                    <a:solidFill>
                      <a:prstClr val="black"/>
                    </a:solidFill>
                    <a:latin typeface="Simplified Arabic" panose="02020603050405020304" pitchFamily="18" charset="-78"/>
                    <a:cs typeface="Simplified Arabic" panose="02020603050405020304" pitchFamily="18" charset="-78"/>
                  </a:rPr>
                  <a:t>يأخذ (2) سكوب </a:t>
                </a:r>
                <a:r>
                  <a:rPr lang="en-US" sz="2400" b="1" dirty="0">
                    <a:solidFill>
                      <a:prstClr val="black"/>
                    </a:solidFill>
                    <a:latin typeface="Simplified Arabic" panose="02020603050405020304" pitchFamily="18" charset="-78"/>
                    <a:cs typeface="Simplified Arabic" panose="02020603050405020304" pitchFamily="18" charset="-78"/>
                  </a:rPr>
                  <a:t>Scoops</a:t>
                </a:r>
                <a:r>
                  <a:rPr lang="ar-EG" sz="2400" b="1" dirty="0">
                    <a:solidFill>
                      <a:prstClr val="black"/>
                    </a:solidFill>
                    <a:latin typeface="Simplified Arabic" panose="02020603050405020304" pitchFamily="18" charset="-78"/>
                    <a:cs typeface="Simplified Arabic" panose="02020603050405020304" pitchFamily="18" charset="-78"/>
                  </a:rPr>
                  <a:t> منه (</a:t>
                </a:r>
                <a:r>
                  <a:rPr lang="en-US" sz="2400" b="1" dirty="0">
                    <a:solidFill>
                      <a:prstClr val="black"/>
                    </a:solidFill>
                    <a:latin typeface="Simplified Arabic" panose="02020603050405020304" pitchFamily="18" charset="-78"/>
                    <a:cs typeface="Simplified Arabic" panose="02020603050405020304" pitchFamily="18" charset="-78"/>
                  </a:rPr>
                  <a:t>710 ml</a:t>
                </a:r>
                <a:r>
                  <a:rPr lang="ar-EG" sz="2400" b="1" dirty="0">
                    <a:solidFill>
                      <a:prstClr val="black"/>
                    </a:solidFill>
                    <a:latin typeface="Simplified Arabic" panose="02020603050405020304" pitchFamily="18" charset="-78"/>
                    <a:cs typeface="Simplified Arabic" panose="02020603050405020304" pitchFamily="18" charset="-78"/>
                  </a:rPr>
                  <a:t>) في اليوم على كوب من الماء أو اللبن ويأخذ قبل التمرين لأحتوائه على كميات كبيرة من الكربوهيدرات والدهون وقليل من البروتين .</a:t>
                </a:r>
              </a:p>
              <a:p>
                <a:pPr algn="r" rtl="1"/>
                <a:r>
                  <a:rPr lang="ar-EG" sz="2400" b="1" dirty="0">
                    <a:solidFill>
                      <a:prstClr val="black"/>
                    </a:solidFill>
                    <a:latin typeface="Simplified Arabic" panose="02020603050405020304" pitchFamily="18" charset="-78"/>
                    <a:cs typeface="Simplified Arabic" panose="02020603050405020304" pitchFamily="18" charset="-78"/>
                  </a:rPr>
                  <a:t>يستخدم غالباً لعلاج النحافة وزيادة الوزن وامداد الجسم بالطاقة أثناء التمرين . </a:t>
                </a:r>
              </a:p>
              <a:p>
                <a:pPr algn="r" rtl="1"/>
                <a:r>
                  <a:rPr lang="ar-EG" sz="2400" b="1" u="sng" dirty="0">
                    <a:solidFill>
                      <a:srgbClr val="FFFF00"/>
                    </a:solidFill>
                    <a:latin typeface="Simplified Arabic" panose="02020603050405020304" pitchFamily="18" charset="-78"/>
                    <a:cs typeface="Simplified Arabic" panose="02020603050405020304" pitchFamily="18" charset="-78"/>
                  </a:rPr>
                  <a:t>يحتوي على :-</a:t>
                </a:r>
              </a:p>
              <a:p>
                <a:pPr marL="285750" indent="-285750" algn="r" rtl="1">
                  <a:buFont typeface="Arial" pitchFamily="34" charset="0"/>
                  <a:buChar char="•"/>
                </a:pPr>
                <a:r>
                  <a:rPr lang="en-US" sz="2400" b="1" dirty="0">
                    <a:solidFill>
                      <a:prstClr val="black"/>
                    </a:solidFill>
                    <a:latin typeface="Simplified Arabic" panose="02020603050405020304" pitchFamily="18" charset="-78"/>
                    <a:cs typeface="Simplified Arabic" panose="02020603050405020304" pitchFamily="18" charset="-78"/>
                  </a:rPr>
                  <a:t>CHO 8 g</a:t>
                </a:r>
              </a:p>
              <a:p>
                <a:pPr marL="285750" indent="-285750" algn="r" rtl="1">
                  <a:buFont typeface="Arial" pitchFamily="34" charset="0"/>
                  <a:buChar char="•"/>
                </a:pPr>
                <a:r>
                  <a:rPr lang="en-US" sz="2400" b="1" dirty="0">
                    <a:solidFill>
                      <a:prstClr val="black"/>
                    </a:solidFill>
                    <a:latin typeface="Simplified Arabic" panose="02020603050405020304" pitchFamily="18" charset="-78"/>
                    <a:cs typeface="Simplified Arabic" panose="02020603050405020304" pitchFamily="18" charset="-78"/>
                  </a:rPr>
                  <a:t>Protein 20 g</a:t>
                </a:r>
              </a:p>
              <a:p>
                <a:pPr marL="285750" indent="-285750" algn="r" rtl="1">
                  <a:buFont typeface="Arial" pitchFamily="34" charset="0"/>
                  <a:buChar char="•"/>
                </a:pPr>
                <a:r>
                  <a:rPr lang="en-US" sz="2400" b="1" dirty="0">
                    <a:solidFill>
                      <a:prstClr val="black"/>
                    </a:solidFill>
                    <a:latin typeface="Simplified Arabic" panose="02020603050405020304" pitchFamily="18" charset="-78"/>
                    <a:cs typeface="Simplified Arabic" panose="02020603050405020304" pitchFamily="18" charset="-78"/>
                  </a:rPr>
                  <a:t>Fats 5 g</a:t>
                </a:r>
              </a:p>
              <a:p>
                <a:pPr marL="285750" indent="-285750" algn="r" rtl="1">
                  <a:buFont typeface="Arial" pitchFamily="34" charset="0"/>
                  <a:buChar char="•"/>
                </a:pPr>
                <a:r>
                  <a:rPr lang="en-US" sz="2400" b="1" dirty="0">
                    <a:solidFill>
                      <a:prstClr val="black"/>
                    </a:solidFill>
                    <a:latin typeface="Simplified Arabic" panose="02020603050405020304" pitchFamily="18" charset="-78"/>
                    <a:cs typeface="Simplified Arabic" panose="02020603050405020304" pitchFamily="18" charset="-78"/>
                  </a:rPr>
                  <a:t>Calories 160 KL</a:t>
                </a:r>
                <a:endParaRPr lang="ar-EG" sz="2400" b="1" dirty="0">
                  <a:solidFill>
                    <a:prstClr val="black"/>
                  </a:solidFill>
                  <a:latin typeface="Simplified Arabic" panose="02020603050405020304" pitchFamily="18" charset="-78"/>
                  <a:cs typeface="Simplified Arabic" panose="02020603050405020304" pitchFamily="18" charset="-78"/>
                </a:endParaRPr>
              </a:p>
              <a:p>
                <a:pPr algn="r" rtl="1"/>
                <a:r>
                  <a:rPr lang="ar-EG" sz="2400" b="1" u="sng" dirty="0">
                    <a:solidFill>
                      <a:srgbClr val="FFFF00"/>
                    </a:solidFill>
                    <a:latin typeface="Simplified Arabic" panose="02020603050405020304" pitchFamily="18" charset="-78"/>
                    <a:cs typeface="Simplified Arabic" panose="02020603050405020304" pitchFamily="18" charset="-78"/>
                  </a:rPr>
                  <a:t>الجرعة :- </a:t>
                </a:r>
              </a:p>
              <a:p>
                <a:pPr algn="r" rtl="1"/>
                <a:r>
                  <a:rPr lang="ar-EG" sz="2400" b="1" dirty="0">
                    <a:solidFill>
                      <a:prstClr val="black"/>
                    </a:solidFill>
                    <a:latin typeface="Simplified Arabic" panose="02020603050405020304" pitchFamily="18" charset="-78"/>
                    <a:cs typeface="Simplified Arabic" panose="02020603050405020304" pitchFamily="18" charset="-78"/>
                  </a:rPr>
                  <a:t>في أول (3) أيام من الاستخدام يأخذ (</a:t>
                </a:r>
                <a14:m>
                  <m:oMath xmlns:m="http://schemas.openxmlformats.org/officeDocument/2006/math">
                    <m:f>
                      <m:fPr>
                        <m:ctrlPr>
                          <a:rPr lang="ar-EG" sz="2400" b="1" i="1">
                            <a:solidFill>
                              <a:prstClr val="black"/>
                            </a:solidFill>
                            <a:latin typeface="Cambria Math"/>
                            <a:cs typeface="Simplified Arabic" panose="02020603050405020304" pitchFamily="18" charset="-78"/>
                          </a:rPr>
                        </m:ctrlPr>
                      </m:fPr>
                      <m:num>
                        <m:r>
                          <m:rPr>
                            <m:nor/>
                          </m:rPr>
                          <a:rPr lang="ar-EG" sz="2400" b="1">
                            <a:solidFill>
                              <a:prstClr val="black"/>
                            </a:solidFill>
                            <a:latin typeface="Cambria Math"/>
                            <a:cs typeface="Simplified Arabic" panose="02020603050405020304" pitchFamily="18" charset="-78"/>
                          </a:rPr>
                          <m:t>1</m:t>
                        </m:r>
                      </m:num>
                      <m:den>
                        <m:r>
                          <m:rPr>
                            <m:nor/>
                          </m:rPr>
                          <a:rPr lang="ar-EG" sz="2400" b="1">
                            <a:solidFill>
                              <a:prstClr val="black"/>
                            </a:solidFill>
                            <a:latin typeface="Cambria Math"/>
                            <a:cs typeface="Simplified Arabic" panose="02020603050405020304" pitchFamily="18" charset="-78"/>
                          </a:rPr>
                          <m:t>2</m:t>
                        </m:r>
                      </m:den>
                    </m:f>
                  </m:oMath>
                </a14:m>
                <a:r>
                  <a:rPr lang="ar-EG" sz="2400" b="1" dirty="0">
                    <a:solidFill>
                      <a:prstClr val="black"/>
                    </a:solidFill>
                    <a:latin typeface="Simplified Arabic" panose="02020603050405020304" pitchFamily="18" charset="-78"/>
                    <a:cs typeface="Simplified Arabic" panose="02020603050405020304" pitchFamily="18" charset="-78"/>
                  </a:rPr>
                  <a:t>) الجرعة وهي (1) سكوب </a:t>
                </a:r>
                <a:r>
                  <a:rPr lang="en-US" sz="2400" b="1" dirty="0">
                    <a:solidFill>
                      <a:prstClr val="black"/>
                    </a:solidFill>
                    <a:latin typeface="Simplified Arabic" panose="02020603050405020304" pitchFamily="18" charset="-78"/>
                    <a:cs typeface="Simplified Arabic" panose="02020603050405020304" pitchFamily="18" charset="-78"/>
                  </a:rPr>
                  <a:t>Scoop </a:t>
                </a:r>
                <a:r>
                  <a:rPr lang="ar-EG" sz="2400" b="1" dirty="0">
                    <a:solidFill>
                      <a:prstClr val="black"/>
                    </a:solidFill>
                    <a:latin typeface="Simplified Arabic" panose="02020603050405020304" pitchFamily="18" charset="-78"/>
                    <a:cs typeface="Simplified Arabic" panose="02020603050405020304" pitchFamily="18" charset="-78"/>
                  </a:rPr>
                  <a:t> يومياً وتزداد الجرعة بعد (3) أيام حتى نعطي فرصة للجسم للاستعداد على حرق الكربوهيدرات والدهون الموجودة بالمكمل .</a:t>
                </a:r>
              </a:p>
            </p:txBody>
          </p:sp>
        </mc:Choice>
        <mc:Fallback xmlns="">
          <p:sp>
            <p:nvSpPr>
              <p:cNvPr id="6" name="TextBox 5"/>
              <p:cNvSpPr txBox="1">
                <a:spLocks noRot="1" noChangeAspect="1" noMove="1" noResize="1" noEditPoints="1" noAdjustHandles="1" noChangeArrowheads="1" noChangeShapeType="1" noTextEdit="1"/>
              </p:cNvSpPr>
              <p:nvPr/>
            </p:nvSpPr>
            <p:spPr>
              <a:xfrm>
                <a:off x="323528" y="1640228"/>
                <a:ext cx="8424936" cy="5101140"/>
              </a:xfrm>
              <a:prstGeom prst="rect">
                <a:avLst/>
              </a:prstGeom>
              <a:blipFill rotWithShape="1">
                <a:blip r:embed="rId2"/>
                <a:stretch>
                  <a:fillRect/>
                </a:stretch>
              </a:blipFill>
            </p:spPr>
            <p:txBody>
              <a:bodyPr/>
              <a:lstStyle/>
              <a:p>
                <a:r>
                  <a:rPr lang="ar-EG">
                    <a:noFill/>
                  </a:rPr>
                  <a:t> </a:t>
                </a:r>
              </a:p>
            </p:txBody>
          </p:sp>
        </mc:Fallback>
      </mc:AlternateContent>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4207" y="3284984"/>
            <a:ext cx="2609677" cy="20915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634732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2000" fill="hold"/>
                                        <p:tgtEl>
                                          <p:spTgt spid="5"/>
                                        </p:tgtEl>
                                        <p:attrNameLst>
                                          <p:attrName>ppt_w</p:attrName>
                                        </p:attrNameLst>
                                      </p:cBhvr>
                                      <p:tavLst>
                                        <p:tav tm="0">
                                          <p:val>
                                            <p:fltVal val="0"/>
                                          </p:val>
                                        </p:tav>
                                        <p:tav tm="100000">
                                          <p:val>
                                            <p:strVal val="#ppt_w"/>
                                          </p:val>
                                        </p:tav>
                                      </p:tavLst>
                                    </p:anim>
                                    <p:anim calcmode="lin" valueType="num">
                                      <p:cBhvr>
                                        <p:cTn id="25" dur="2000" fill="hold"/>
                                        <p:tgtEl>
                                          <p:spTgt spid="5"/>
                                        </p:tgtEl>
                                        <p:attrNameLst>
                                          <p:attrName>ppt_h</p:attrName>
                                        </p:attrNameLst>
                                      </p:cBhvr>
                                      <p:tavLst>
                                        <p:tav tm="0">
                                          <p:val>
                                            <p:fltVal val="0"/>
                                          </p:val>
                                        </p:tav>
                                        <p:tav tm="100000">
                                          <p:val>
                                            <p:strVal val="#ppt_h"/>
                                          </p:val>
                                        </p:tav>
                                      </p:tavLst>
                                    </p:anim>
                                    <p:animEffect transition="in" filter="fade">
                                      <p:cBhvr>
                                        <p:cTn id="26" dur="2000"/>
                                        <p:tgtEl>
                                          <p:spTgt spid="5"/>
                                        </p:tgtEl>
                                      </p:cBhvr>
                                    </p:animEffect>
                                  </p:childTnLst>
                                </p:cTn>
                              </p:par>
                            </p:childTnLst>
                          </p:cTn>
                        </p:par>
                        <p:par>
                          <p:cTn id="27" fill="hold">
                            <p:stCondLst>
                              <p:cond delay="4000"/>
                            </p:stCondLst>
                            <p:childTnLst>
                              <p:par>
                                <p:cTn id="28" presetID="42"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2000"/>
                                        <p:tgtEl>
                                          <p:spTgt spid="6"/>
                                        </p:tgtEl>
                                      </p:cBhvr>
                                    </p:animEffect>
                                    <p:anim calcmode="lin" valueType="num">
                                      <p:cBhvr>
                                        <p:cTn id="31" dur="2000" fill="hold"/>
                                        <p:tgtEl>
                                          <p:spTgt spid="6"/>
                                        </p:tgtEl>
                                        <p:attrNameLst>
                                          <p:attrName>ppt_x</p:attrName>
                                        </p:attrNameLst>
                                      </p:cBhvr>
                                      <p:tavLst>
                                        <p:tav tm="0">
                                          <p:val>
                                            <p:strVal val="#ppt_x"/>
                                          </p:val>
                                        </p:tav>
                                        <p:tav tm="100000">
                                          <p:val>
                                            <p:strVal val="#ppt_x"/>
                                          </p:val>
                                        </p:tav>
                                      </p:tavLst>
                                    </p:anim>
                                    <p:anim calcmode="lin" valueType="num">
                                      <p:cBhvr>
                                        <p:cTn id="32" dur="2000" fill="hold"/>
                                        <p:tgtEl>
                                          <p:spTgt spid="6"/>
                                        </p:tgtEl>
                                        <p:attrNameLst>
                                          <p:attrName>ppt_y</p:attrName>
                                        </p:attrNameLst>
                                      </p:cBhvr>
                                      <p:tavLst>
                                        <p:tav tm="0">
                                          <p:val>
                                            <p:strVal val="#ppt_y+.1"/>
                                          </p:val>
                                        </p:tav>
                                        <p:tav tm="100000">
                                          <p:val>
                                            <p:strVal val="#ppt_y"/>
                                          </p:val>
                                        </p:tav>
                                      </p:tavLst>
                                    </p:anim>
                                  </p:childTnLst>
                                </p:cTn>
                              </p:par>
                            </p:childTnLst>
                          </p:cTn>
                        </p:par>
                        <p:par>
                          <p:cTn id="33" fill="hold">
                            <p:stCondLst>
                              <p:cond delay="60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2000" fill="hold"/>
                                        <p:tgtEl>
                                          <p:spTgt spid="8"/>
                                        </p:tgtEl>
                                        <p:attrNameLst>
                                          <p:attrName>ppt_w</p:attrName>
                                        </p:attrNameLst>
                                      </p:cBhvr>
                                      <p:tavLst>
                                        <p:tav tm="0">
                                          <p:val>
                                            <p:fltVal val="0"/>
                                          </p:val>
                                        </p:tav>
                                        <p:tav tm="100000">
                                          <p:val>
                                            <p:strVal val="#ppt_w"/>
                                          </p:val>
                                        </p:tav>
                                      </p:tavLst>
                                    </p:anim>
                                    <p:anim calcmode="lin" valueType="num">
                                      <p:cBhvr>
                                        <p:cTn id="37" dur="2000" fill="hold"/>
                                        <p:tgtEl>
                                          <p:spTgt spid="8"/>
                                        </p:tgtEl>
                                        <p:attrNameLst>
                                          <p:attrName>ppt_h</p:attrName>
                                        </p:attrNameLst>
                                      </p:cBhvr>
                                      <p:tavLst>
                                        <p:tav tm="0">
                                          <p:val>
                                            <p:fltVal val="0"/>
                                          </p:val>
                                        </p:tav>
                                        <p:tav tm="100000">
                                          <p:val>
                                            <p:strVal val="#ppt_h"/>
                                          </p:val>
                                        </p:tav>
                                      </p:tavLst>
                                    </p:anim>
                                    <p:animEffect transition="in" filter="fade">
                                      <p:cBhvr>
                                        <p:cTn id="3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00192" y="260648"/>
            <a:ext cx="2592288" cy="510778"/>
          </a:xfrm>
          <a:prstGeom prst="flowChartAlternateProcess">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rtl="1"/>
            <a:r>
              <a:rPr lang="ar-EG" sz="2400" b="1" dirty="0">
                <a:solidFill>
                  <a:srgbClr val="FFFF00"/>
                </a:solidFill>
                <a:latin typeface="Simplified Arabic" panose="02020603050405020304" pitchFamily="18" charset="-78"/>
                <a:cs typeface="Simplified Arabic" panose="02020603050405020304" pitchFamily="18" charset="-78"/>
              </a:rPr>
              <a:t>2-</a:t>
            </a:r>
            <a:r>
              <a:rPr lang="en-US" sz="2400" b="1" dirty="0">
                <a:solidFill>
                  <a:srgbClr val="FFFF00"/>
                </a:solidFill>
                <a:latin typeface="Simplified Arabic" panose="02020603050405020304" pitchFamily="18" charset="-78"/>
                <a:cs typeface="Simplified Arabic" panose="02020603050405020304" pitchFamily="18" charset="-78"/>
              </a:rPr>
              <a:t>Whey Protein </a:t>
            </a:r>
            <a:endParaRPr lang="ar-EG" b="1" dirty="0">
              <a:ln w="18000">
                <a:solidFill>
                  <a:srgbClr val="C4D73F">
                    <a:satMod val="140000"/>
                  </a:srgbClr>
                </a:solidFill>
                <a:prstDash val="solid"/>
                <a:miter lim="800000"/>
              </a:ln>
              <a:solidFill>
                <a:srgbClr val="FFFF00"/>
              </a:solidFill>
              <a:latin typeface="Simplified Arabic" panose="02020603050405020304" pitchFamily="18" charset="-78"/>
              <a:cs typeface="Simplified Arabic" panose="02020603050405020304" pitchFamily="18" charset="-78"/>
            </a:endParaRPr>
          </a:p>
        </p:txBody>
      </p:sp>
      <p:sp>
        <p:nvSpPr>
          <p:cNvPr id="6" name="TextBox 5"/>
          <p:cNvSpPr txBox="1"/>
          <p:nvPr/>
        </p:nvSpPr>
        <p:spPr>
          <a:xfrm>
            <a:off x="395536" y="1026016"/>
            <a:ext cx="8640960" cy="5893921"/>
          </a:xfrm>
          <a:prstGeom prst="rect">
            <a:avLst/>
          </a:prstGeom>
          <a:noFill/>
        </p:spPr>
        <p:style>
          <a:lnRef idx="0">
            <a:schemeClr val="dk1"/>
          </a:lnRef>
          <a:fillRef idx="3">
            <a:schemeClr val="dk1"/>
          </a:fillRef>
          <a:effectRef idx="3">
            <a:schemeClr val="dk1"/>
          </a:effectRef>
          <a:fontRef idx="minor">
            <a:schemeClr val="lt1"/>
          </a:fontRef>
        </p:style>
        <p:txBody>
          <a:bodyPr wrap="square" rtlCol="1">
            <a:spAutoFit/>
          </a:bodyPr>
          <a:lstStyle/>
          <a:p>
            <a:pPr algn="r" rtl="1"/>
            <a:r>
              <a:rPr lang="ar-EG" sz="2400" b="1" dirty="0">
                <a:solidFill>
                  <a:prstClr val="black"/>
                </a:solidFill>
                <a:latin typeface="Simplified Arabic" panose="02020603050405020304" pitchFamily="18" charset="-78"/>
                <a:cs typeface="Simplified Arabic" panose="02020603050405020304" pitchFamily="18" charset="-78"/>
              </a:rPr>
              <a:t>حاصل على أفضل مكمل غذائي على مستوي العالم لمدة (10) سنوات متتالية .</a:t>
            </a:r>
          </a:p>
          <a:p>
            <a:pPr algn="r" rtl="1"/>
            <a:r>
              <a:rPr lang="en-US" sz="2400" b="1" dirty="0">
                <a:solidFill>
                  <a:prstClr val="black"/>
                </a:solidFill>
                <a:latin typeface="Simplified Arabic" panose="02020603050405020304" pitchFamily="18" charset="-78"/>
                <a:cs typeface="Simplified Arabic" panose="02020603050405020304" pitchFamily="18" charset="-78"/>
              </a:rPr>
              <a:t>Whey Protein</a:t>
            </a:r>
            <a:r>
              <a:rPr lang="ar-EG" sz="2400" b="1" dirty="0">
                <a:solidFill>
                  <a:prstClr val="black"/>
                </a:solidFill>
                <a:latin typeface="Simplified Arabic" panose="02020603050405020304" pitchFamily="18" charset="-78"/>
                <a:cs typeface="Simplified Arabic" panose="02020603050405020304" pitchFamily="18" charset="-78"/>
              </a:rPr>
              <a:t> يتميز بأنه بداخله أجود أنواع البروتين لأنه سريع الأمتصاص وسريع الوصول إلى العضلة وسريع في الهضم . </a:t>
            </a:r>
          </a:p>
          <a:p>
            <a:pPr algn="r" rtl="1"/>
            <a:r>
              <a:rPr lang="ar-EG" sz="2400" b="1" u="sng" dirty="0">
                <a:solidFill>
                  <a:srgbClr val="FFFF00"/>
                </a:solidFill>
                <a:latin typeface="Simplified Arabic" panose="02020603050405020304" pitchFamily="18" charset="-78"/>
                <a:cs typeface="Simplified Arabic" panose="02020603050405020304" pitchFamily="18" charset="-78"/>
              </a:rPr>
              <a:t>يحتوي على :-</a:t>
            </a:r>
          </a:p>
          <a:p>
            <a:pPr algn="r" rtl="1"/>
            <a:r>
              <a:rPr lang="ar-EG" sz="2400" b="1" dirty="0">
                <a:solidFill>
                  <a:prstClr val="black"/>
                </a:solidFill>
                <a:latin typeface="Simplified Arabic" panose="02020603050405020304" pitchFamily="18" charset="-78"/>
                <a:cs typeface="Simplified Arabic" panose="02020603050405020304" pitchFamily="18" charset="-78"/>
              </a:rPr>
              <a:t>* </a:t>
            </a:r>
            <a:r>
              <a:rPr lang="en-US" sz="2400" b="1" dirty="0">
                <a:solidFill>
                  <a:prstClr val="black"/>
                </a:solidFill>
                <a:latin typeface="Simplified Arabic" panose="02020603050405020304" pitchFamily="18" charset="-78"/>
                <a:cs typeface="Simplified Arabic" panose="02020603050405020304" pitchFamily="18" charset="-78"/>
              </a:rPr>
              <a:t>Calories 120 KL</a:t>
            </a:r>
          </a:p>
          <a:p>
            <a:pPr algn="r" rtl="1"/>
            <a:r>
              <a:rPr lang="ar-EG" sz="2400" b="1" dirty="0">
                <a:solidFill>
                  <a:prstClr val="black"/>
                </a:solidFill>
                <a:latin typeface="Simplified Arabic" panose="02020603050405020304" pitchFamily="18" charset="-78"/>
                <a:cs typeface="Simplified Arabic" panose="02020603050405020304" pitchFamily="18" charset="-78"/>
              </a:rPr>
              <a:t>* </a:t>
            </a:r>
            <a:r>
              <a:rPr lang="en-US" sz="2400" b="1" dirty="0">
                <a:solidFill>
                  <a:prstClr val="black"/>
                </a:solidFill>
                <a:latin typeface="Simplified Arabic" panose="02020603050405020304" pitchFamily="18" charset="-78"/>
                <a:cs typeface="Simplified Arabic" panose="02020603050405020304" pitchFamily="18" charset="-78"/>
              </a:rPr>
              <a:t>Fats 1 g</a:t>
            </a:r>
            <a:endParaRPr lang="ar-EG" sz="2400" b="1" dirty="0">
              <a:solidFill>
                <a:prstClr val="black"/>
              </a:solidFill>
              <a:latin typeface="Simplified Arabic" panose="02020603050405020304" pitchFamily="18" charset="-78"/>
              <a:cs typeface="Simplified Arabic" panose="02020603050405020304" pitchFamily="18" charset="-78"/>
            </a:endParaRPr>
          </a:p>
          <a:p>
            <a:pPr algn="r" rtl="1"/>
            <a:r>
              <a:rPr lang="ar-EG" sz="2400" b="1" dirty="0">
                <a:solidFill>
                  <a:prstClr val="black"/>
                </a:solidFill>
                <a:latin typeface="Simplified Arabic" panose="02020603050405020304" pitchFamily="18" charset="-78"/>
                <a:cs typeface="Simplified Arabic" panose="02020603050405020304" pitchFamily="18" charset="-78"/>
              </a:rPr>
              <a:t>* </a:t>
            </a:r>
            <a:r>
              <a:rPr lang="en-US" sz="2400" b="1" dirty="0">
                <a:solidFill>
                  <a:prstClr val="black"/>
                </a:solidFill>
                <a:latin typeface="Simplified Arabic" panose="02020603050405020304" pitchFamily="18" charset="-78"/>
                <a:cs typeface="Simplified Arabic" panose="02020603050405020304" pitchFamily="18" charset="-78"/>
              </a:rPr>
              <a:t>CHO 3 g</a:t>
            </a:r>
            <a:endParaRPr lang="ar-EG" sz="2400" b="1" dirty="0">
              <a:solidFill>
                <a:prstClr val="black"/>
              </a:solidFill>
              <a:latin typeface="Simplified Arabic" panose="02020603050405020304" pitchFamily="18" charset="-78"/>
              <a:cs typeface="Simplified Arabic" panose="02020603050405020304" pitchFamily="18" charset="-78"/>
            </a:endParaRPr>
          </a:p>
          <a:p>
            <a:pPr algn="r" rtl="1"/>
            <a:r>
              <a:rPr lang="ar-EG" sz="2400" b="1" dirty="0">
                <a:solidFill>
                  <a:prstClr val="black"/>
                </a:solidFill>
                <a:latin typeface="Simplified Arabic" panose="02020603050405020304" pitchFamily="18" charset="-78"/>
                <a:cs typeface="Simplified Arabic" panose="02020603050405020304" pitchFamily="18" charset="-78"/>
              </a:rPr>
              <a:t>* </a:t>
            </a:r>
            <a:r>
              <a:rPr lang="en-US" sz="2400" b="1" dirty="0">
                <a:solidFill>
                  <a:prstClr val="black"/>
                </a:solidFill>
                <a:latin typeface="Simplified Arabic" panose="02020603050405020304" pitchFamily="18" charset="-78"/>
                <a:cs typeface="Simplified Arabic" panose="02020603050405020304" pitchFamily="18" charset="-78"/>
              </a:rPr>
              <a:t>Protein 24 g</a:t>
            </a:r>
            <a:endParaRPr lang="ar-EG" sz="2400" b="1" dirty="0">
              <a:solidFill>
                <a:prstClr val="black"/>
              </a:solidFill>
              <a:latin typeface="Simplified Arabic" panose="02020603050405020304" pitchFamily="18" charset="-78"/>
              <a:cs typeface="Simplified Arabic" panose="02020603050405020304" pitchFamily="18" charset="-78"/>
            </a:endParaRPr>
          </a:p>
          <a:p>
            <a:pPr algn="r" rtl="1"/>
            <a:r>
              <a:rPr lang="ar-EG" sz="2400" b="1" dirty="0">
                <a:solidFill>
                  <a:prstClr val="black"/>
                </a:solidFill>
                <a:latin typeface="Simplified Arabic" panose="02020603050405020304" pitchFamily="18" charset="-78"/>
                <a:cs typeface="Simplified Arabic" panose="02020603050405020304" pitchFamily="18" charset="-78"/>
              </a:rPr>
              <a:t>يستخدم في زيادة كتلة العضلة وبناء الجسم أثناء التمرين وبعده .</a:t>
            </a:r>
          </a:p>
          <a:p>
            <a:pPr algn="r" rtl="1"/>
            <a:r>
              <a:rPr lang="ar-EG" sz="2400" b="1" u="sng" dirty="0">
                <a:solidFill>
                  <a:srgbClr val="FFFF00"/>
                </a:solidFill>
                <a:latin typeface="Simplified Arabic" panose="02020603050405020304" pitchFamily="18" charset="-78"/>
                <a:cs typeface="Simplified Arabic" panose="02020603050405020304" pitchFamily="18" charset="-78"/>
              </a:rPr>
              <a:t>الجرعة :-</a:t>
            </a:r>
          </a:p>
          <a:p>
            <a:pPr algn="r" rtl="1"/>
            <a:r>
              <a:rPr lang="ar-EG" sz="1100" b="1" u="sng" dirty="0">
                <a:solidFill>
                  <a:srgbClr val="FFFF00"/>
                </a:solidFill>
                <a:latin typeface="Simplified Arabic" panose="02020603050405020304" pitchFamily="18" charset="-78"/>
                <a:cs typeface="Simplified Arabic" panose="02020603050405020304" pitchFamily="18" charset="-78"/>
              </a:rPr>
              <a:t> </a:t>
            </a:r>
            <a:endParaRPr lang="ar-EG" sz="2400" b="1" u="sng" dirty="0">
              <a:solidFill>
                <a:srgbClr val="FFFF00"/>
              </a:solidFill>
              <a:latin typeface="Simplified Arabic" panose="02020603050405020304" pitchFamily="18" charset="-78"/>
              <a:cs typeface="Simplified Arabic" panose="02020603050405020304" pitchFamily="18" charset="-78"/>
            </a:endParaRPr>
          </a:p>
          <a:p>
            <a:pPr algn="r" rtl="1"/>
            <a:r>
              <a:rPr lang="ar-EG" sz="2400" b="1" dirty="0">
                <a:solidFill>
                  <a:prstClr val="black"/>
                </a:solidFill>
                <a:latin typeface="Simplified Arabic" panose="02020603050405020304" pitchFamily="18" charset="-78"/>
                <a:cs typeface="Simplified Arabic" panose="02020603050405020304" pitchFamily="18" charset="-78"/>
              </a:rPr>
              <a:t>يأخذ منه (1) سكوب </a:t>
            </a:r>
            <a:r>
              <a:rPr lang="en-US" sz="2400" b="1" dirty="0">
                <a:solidFill>
                  <a:prstClr val="black"/>
                </a:solidFill>
                <a:latin typeface="Simplified Arabic" panose="02020603050405020304" pitchFamily="18" charset="-78"/>
                <a:cs typeface="Simplified Arabic" panose="02020603050405020304" pitchFamily="18" charset="-78"/>
              </a:rPr>
              <a:t>Scoop</a:t>
            </a:r>
            <a:r>
              <a:rPr lang="ar-EG" sz="2400" b="1" dirty="0">
                <a:solidFill>
                  <a:prstClr val="black"/>
                </a:solidFill>
                <a:latin typeface="Simplified Arabic" panose="02020603050405020304" pitchFamily="18" charset="-78"/>
                <a:cs typeface="Simplified Arabic" panose="02020603050405020304" pitchFamily="18" charset="-78"/>
              </a:rPr>
              <a:t> على كوب من الماء أو اللبن بعد التمرين بساعة حتى يكون تم تعويض من فاقد البروتين عن طريق الأكل وليس من خلاله حتى يتم الأستفادة منه بالشكل الصحيح .</a:t>
            </a:r>
          </a:p>
          <a:p>
            <a:pPr algn="r" rtl="1"/>
            <a:endParaRPr lang="ar-EG" b="1" dirty="0">
              <a:ln w="18000">
                <a:solidFill>
                  <a:srgbClr val="C4D73F">
                    <a:satMod val="140000"/>
                  </a:srgbClr>
                </a:solidFill>
                <a:prstDash val="solid"/>
                <a:miter lim="800000"/>
              </a:ln>
              <a:solidFill>
                <a:srgbClr val="00B050"/>
              </a:solidFill>
              <a:effectLst>
                <a:outerShdw blurRad="25500" dist="23000" dir="7020000" algn="tl">
                  <a:srgbClr val="000000">
                    <a:alpha val="50000"/>
                  </a:srgbClr>
                </a:outerShdw>
              </a:effectLst>
              <a:latin typeface="Simplified Arabic" panose="02020603050405020304" pitchFamily="18" charset="-78"/>
              <a:cs typeface="Simplified Arabic" panose="02020603050405020304" pitchFamily="18" charset="-78"/>
            </a:endParaRPr>
          </a:p>
          <a:p>
            <a:pPr algn="r" rtl="1"/>
            <a:endParaRPr lang="ar-EG" b="1" dirty="0">
              <a:ln w="18000">
                <a:solidFill>
                  <a:srgbClr val="C4D73F">
                    <a:satMod val="140000"/>
                  </a:srgbClr>
                </a:solidFill>
                <a:prstDash val="solid"/>
                <a:miter lim="800000"/>
              </a:ln>
              <a:solidFill>
                <a:srgbClr val="00B050"/>
              </a:solidFill>
              <a:effectLst>
                <a:outerShdw blurRad="25500" dist="23000" dir="7020000" algn="tl">
                  <a:srgbClr val="000000">
                    <a:alpha val="50000"/>
                  </a:srgbClr>
                </a:outerShdw>
              </a:effectLst>
              <a:latin typeface="Simplified Arabic" panose="02020603050405020304" pitchFamily="18" charset="-78"/>
              <a:cs typeface="Simplified Arabic" panose="02020603050405020304" pitchFamily="18" charset="-78"/>
            </a:endParaRPr>
          </a:p>
          <a:p>
            <a:pPr algn="r" rtl="1"/>
            <a:endParaRPr lang="ar-EG" dirty="0">
              <a:solidFill>
                <a:prstClr val="white"/>
              </a:solidFill>
              <a:latin typeface="Simplified Arabic" panose="02020603050405020304" pitchFamily="18" charset="-78"/>
              <a:cs typeface="Simplified Arabic" panose="02020603050405020304" pitchFamily="18"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132856"/>
            <a:ext cx="2160713" cy="2164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6027154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2000"/>
                                        <p:tgtEl>
                                          <p:spTgt spid="6"/>
                                        </p:tgtEl>
                                      </p:cBhvr>
                                    </p:animEffect>
                                  </p:childTnLst>
                                </p:cTn>
                              </p:par>
                            </p:childTnLst>
                          </p:cTn>
                        </p:par>
                        <p:par>
                          <p:cTn id="25" fill="hold">
                            <p:stCondLst>
                              <p:cond delay="4000"/>
                            </p:stCondLst>
                            <p:childTnLst>
                              <p:par>
                                <p:cTn id="26" presetID="53" presetClass="entr" presetSubtype="16"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2000" fill="hold"/>
                                        <p:tgtEl>
                                          <p:spTgt spid="7"/>
                                        </p:tgtEl>
                                        <p:attrNameLst>
                                          <p:attrName>ppt_w</p:attrName>
                                        </p:attrNameLst>
                                      </p:cBhvr>
                                      <p:tavLst>
                                        <p:tav tm="0">
                                          <p:val>
                                            <p:fltVal val="0"/>
                                          </p:val>
                                        </p:tav>
                                        <p:tav tm="100000">
                                          <p:val>
                                            <p:strVal val="#ppt_w"/>
                                          </p:val>
                                        </p:tav>
                                      </p:tavLst>
                                    </p:anim>
                                    <p:anim calcmode="lin" valueType="num">
                                      <p:cBhvr>
                                        <p:cTn id="29" dur="2000" fill="hold"/>
                                        <p:tgtEl>
                                          <p:spTgt spid="7"/>
                                        </p:tgtEl>
                                        <p:attrNameLst>
                                          <p:attrName>ppt_h</p:attrName>
                                        </p:attrNameLst>
                                      </p:cBhvr>
                                      <p:tavLst>
                                        <p:tav tm="0">
                                          <p:val>
                                            <p:fltVal val="0"/>
                                          </p:val>
                                        </p:tav>
                                        <p:tav tm="100000">
                                          <p:val>
                                            <p:strVal val="#ppt_h"/>
                                          </p:val>
                                        </p:tav>
                                      </p:tavLst>
                                    </p:anim>
                                    <p:animEffect transition="in" filter="fade">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76256" y="260648"/>
            <a:ext cx="2016224" cy="510778"/>
          </a:xfrm>
          <a:prstGeom prst="flowChartAlternateProcess">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rtl="1"/>
            <a:r>
              <a:rPr lang="ar-EG" sz="2400" b="1" dirty="0">
                <a:ln w="18000">
                  <a:solidFill>
                    <a:srgbClr val="C4D73F">
                      <a:satMod val="140000"/>
                    </a:srgbClr>
                  </a:solidFill>
                  <a:prstDash val="solid"/>
                  <a:miter lim="800000"/>
                </a:ln>
                <a:solidFill>
                  <a:srgbClr val="FFFF00"/>
                </a:solidFill>
                <a:latin typeface="Simplified Arabic" panose="02020603050405020304" pitchFamily="18" charset="-78"/>
                <a:cs typeface="Simplified Arabic" panose="02020603050405020304" pitchFamily="18" charset="-78"/>
              </a:rPr>
              <a:t>3- فول الصويا </a:t>
            </a:r>
          </a:p>
        </p:txBody>
      </p:sp>
      <p:sp>
        <p:nvSpPr>
          <p:cNvPr id="6" name="TextBox 5"/>
          <p:cNvSpPr txBox="1"/>
          <p:nvPr/>
        </p:nvSpPr>
        <p:spPr>
          <a:xfrm>
            <a:off x="251520" y="980728"/>
            <a:ext cx="8640960" cy="5078313"/>
          </a:xfrm>
          <a:prstGeom prst="rect">
            <a:avLst/>
          </a:prstGeom>
          <a:noFill/>
        </p:spPr>
        <p:style>
          <a:lnRef idx="0">
            <a:schemeClr val="dk1"/>
          </a:lnRef>
          <a:fillRef idx="3">
            <a:schemeClr val="dk1"/>
          </a:fillRef>
          <a:effectRef idx="3">
            <a:schemeClr val="dk1"/>
          </a:effectRef>
          <a:fontRef idx="minor">
            <a:schemeClr val="lt1"/>
          </a:fontRef>
        </p:style>
        <p:txBody>
          <a:bodyPr wrap="square" rtlCol="1">
            <a:spAutoFit/>
          </a:bodyPr>
          <a:lstStyle/>
          <a:p>
            <a:pPr algn="r" rtl="1"/>
            <a:r>
              <a:rPr lang="ar-EG" sz="2800" b="1" dirty="0">
                <a:solidFill>
                  <a:prstClr val="black"/>
                </a:solidFill>
                <a:latin typeface="Simplified Arabic" panose="02020603050405020304" pitchFamily="18" charset="-78"/>
                <a:cs typeface="Simplified Arabic" panose="02020603050405020304" pitchFamily="18" charset="-78"/>
              </a:rPr>
              <a:t>يعتبر مكمل غذائي لأحتوائه على نسبة عالية من البروتين والكربوهيدرات والدهون ولكنه لا يأخذ على فترات كبيرة لأنه بيزيد من نسبة هرمون الأستروجين الموجود بالجسم .</a:t>
            </a:r>
          </a:p>
          <a:p>
            <a:pPr algn="r" rtl="1"/>
            <a:endParaRPr lang="ar-EG" sz="2800" b="1" dirty="0">
              <a:solidFill>
                <a:prstClr val="black"/>
              </a:solidFill>
              <a:latin typeface="Simplified Arabic" panose="02020603050405020304" pitchFamily="18" charset="-78"/>
              <a:cs typeface="Simplified Arabic" panose="02020603050405020304" pitchFamily="18" charset="-78"/>
            </a:endParaRPr>
          </a:p>
          <a:p>
            <a:pPr algn="r" rtl="1"/>
            <a:endParaRPr lang="ar-EG" sz="2800" b="1" dirty="0">
              <a:solidFill>
                <a:prstClr val="black"/>
              </a:solidFill>
              <a:latin typeface="Simplified Arabic" panose="02020603050405020304" pitchFamily="18" charset="-78"/>
              <a:cs typeface="Simplified Arabic" panose="02020603050405020304" pitchFamily="18" charset="-78"/>
            </a:endParaRPr>
          </a:p>
          <a:p>
            <a:pPr algn="r" rtl="1"/>
            <a:endParaRPr lang="ar-EG" sz="2800" b="1" dirty="0">
              <a:solidFill>
                <a:prstClr val="black"/>
              </a:solidFill>
              <a:latin typeface="Simplified Arabic" panose="02020603050405020304" pitchFamily="18" charset="-78"/>
              <a:cs typeface="Simplified Arabic" panose="02020603050405020304" pitchFamily="18" charset="-78"/>
            </a:endParaRPr>
          </a:p>
          <a:p>
            <a:pPr algn="r" rtl="1"/>
            <a:r>
              <a:rPr lang="ar-EG" sz="2800" b="1" u="sng" dirty="0">
                <a:solidFill>
                  <a:srgbClr val="FFFF00"/>
                </a:solidFill>
                <a:latin typeface="Simplified Arabic" panose="02020603050405020304" pitchFamily="18" charset="-78"/>
                <a:cs typeface="Simplified Arabic" panose="02020603050405020304" pitchFamily="18" charset="-78"/>
              </a:rPr>
              <a:t>الجرعة :-</a:t>
            </a:r>
          </a:p>
          <a:p>
            <a:pPr algn="r" rtl="1"/>
            <a:r>
              <a:rPr lang="ar-EG" sz="1600" b="1" u="sng" dirty="0">
                <a:solidFill>
                  <a:srgbClr val="FFFF00"/>
                </a:solidFill>
                <a:latin typeface="Simplified Arabic" panose="02020603050405020304" pitchFamily="18" charset="-78"/>
                <a:cs typeface="Simplified Arabic" panose="02020603050405020304" pitchFamily="18" charset="-78"/>
              </a:rPr>
              <a:t> </a:t>
            </a:r>
            <a:endParaRPr lang="ar-EG" sz="2800" b="1" u="sng" dirty="0">
              <a:solidFill>
                <a:srgbClr val="FFFF00"/>
              </a:solidFill>
              <a:latin typeface="Simplified Arabic" panose="02020603050405020304" pitchFamily="18" charset="-78"/>
              <a:cs typeface="Simplified Arabic" panose="02020603050405020304" pitchFamily="18" charset="-78"/>
            </a:endParaRPr>
          </a:p>
          <a:p>
            <a:pPr algn="r" rtl="1"/>
            <a:r>
              <a:rPr lang="ar-EG" sz="2800" b="1" dirty="0">
                <a:solidFill>
                  <a:prstClr val="black"/>
                </a:solidFill>
                <a:latin typeface="Simplified Arabic" panose="02020603050405020304" pitchFamily="18" charset="-78"/>
                <a:cs typeface="Simplified Arabic" panose="02020603050405020304" pitchFamily="18" charset="-78"/>
              </a:rPr>
              <a:t>يأخذ فول الصويا (</a:t>
            </a:r>
            <a:r>
              <a:rPr lang="en-US" sz="2800" b="1" dirty="0">
                <a:solidFill>
                  <a:prstClr val="black"/>
                </a:solidFill>
                <a:latin typeface="Simplified Arabic" panose="02020603050405020304" pitchFamily="18" charset="-78"/>
                <a:cs typeface="Simplified Arabic" panose="02020603050405020304" pitchFamily="18" charset="-78"/>
              </a:rPr>
              <a:t>150 ml</a:t>
            </a:r>
            <a:r>
              <a:rPr lang="ar-EG" sz="2800" b="1" dirty="0">
                <a:solidFill>
                  <a:prstClr val="black"/>
                </a:solidFill>
                <a:latin typeface="Simplified Arabic" panose="02020603050405020304" pitchFamily="18" charset="-78"/>
                <a:cs typeface="Simplified Arabic" panose="02020603050405020304" pitchFamily="18" charset="-78"/>
              </a:rPr>
              <a:t>) يومياً على كوب من الماء أو اللبن قبل التمرين حتي يعطي الجسم الطاقة اللازمة وأيضاً يعمل على بناء العضلات أثناء التمرين لأن المفقود أثناء التمرين البروتين المأخوذ منه وليس من العضلات فبالتالي لا تهدم العضلة .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2060848"/>
            <a:ext cx="2448272" cy="1900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4314050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anim calcmode="lin" valueType="num">
                                      <p:cBhvr>
                                        <p:cTn id="25" dur="2000" fill="hold"/>
                                        <p:tgtEl>
                                          <p:spTgt spid="6"/>
                                        </p:tgtEl>
                                        <p:attrNameLst>
                                          <p:attrName>ppt_x</p:attrName>
                                        </p:attrNameLst>
                                      </p:cBhvr>
                                      <p:tavLst>
                                        <p:tav tm="0">
                                          <p:val>
                                            <p:strVal val="#ppt_x"/>
                                          </p:val>
                                        </p:tav>
                                        <p:tav tm="100000">
                                          <p:val>
                                            <p:strVal val="#ppt_x"/>
                                          </p:val>
                                        </p:tav>
                                      </p:tavLst>
                                    </p:anim>
                                    <p:anim calcmode="lin" valueType="num">
                                      <p:cBhvr>
                                        <p:cTn id="26" dur="2000" fill="hold"/>
                                        <p:tgtEl>
                                          <p:spTgt spid="6"/>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53" presetClass="entr" presetSubtype="16"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2000" fill="hold"/>
                                        <p:tgtEl>
                                          <p:spTgt spid="7"/>
                                        </p:tgtEl>
                                        <p:attrNameLst>
                                          <p:attrName>ppt_w</p:attrName>
                                        </p:attrNameLst>
                                      </p:cBhvr>
                                      <p:tavLst>
                                        <p:tav tm="0">
                                          <p:val>
                                            <p:fltVal val="0"/>
                                          </p:val>
                                        </p:tav>
                                        <p:tav tm="100000">
                                          <p:val>
                                            <p:strVal val="#ppt_w"/>
                                          </p:val>
                                        </p:tav>
                                      </p:tavLst>
                                    </p:anim>
                                    <p:anim calcmode="lin" valueType="num">
                                      <p:cBhvr>
                                        <p:cTn id="31" dur="2000" fill="hold"/>
                                        <p:tgtEl>
                                          <p:spTgt spid="7"/>
                                        </p:tgtEl>
                                        <p:attrNameLst>
                                          <p:attrName>ppt_h</p:attrName>
                                        </p:attrNameLst>
                                      </p:cBhvr>
                                      <p:tavLst>
                                        <p:tav tm="0">
                                          <p:val>
                                            <p:fltVal val="0"/>
                                          </p:val>
                                        </p:tav>
                                        <p:tav tm="100000">
                                          <p:val>
                                            <p:strVal val="#ppt_h"/>
                                          </p:val>
                                        </p:tav>
                                      </p:tavLst>
                                    </p:anim>
                                    <p:animEffect transition="in" filter="fade">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16216" y="260648"/>
            <a:ext cx="2376264" cy="510778"/>
          </a:xfrm>
          <a:prstGeom prst="flowChartAlternateProcess">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rtl="1"/>
            <a:r>
              <a:rPr lang="ar-EG" sz="2400" b="1" dirty="0">
                <a:ln w="18000">
                  <a:solidFill>
                    <a:srgbClr val="C4D73F">
                      <a:satMod val="140000"/>
                    </a:srgbClr>
                  </a:solidFill>
                  <a:prstDash val="solid"/>
                  <a:miter lim="800000"/>
                </a:ln>
                <a:solidFill>
                  <a:srgbClr val="FFFF00"/>
                </a:solidFill>
                <a:latin typeface="Simplified Arabic" panose="02020603050405020304" pitchFamily="18" charset="-78"/>
                <a:cs typeface="Simplified Arabic" panose="02020603050405020304" pitchFamily="18" charset="-78"/>
              </a:rPr>
              <a:t>4- </a:t>
            </a:r>
            <a:r>
              <a:rPr lang="en-US" sz="2400" b="1" dirty="0">
                <a:ln w="18000">
                  <a:solidFill>
                    <a:srgbClr val="C4D73F">
                      <a:satMod val="140000"/>
                    </a:srgbClr>
                  </a:solidFill>
                  <a:prstDash val="solid"/>
                  <a:miter lim="800000"/>
                </a:ln>
                <a:solidFill>
                  <a:srgbClr val="FFFF00"/>
                </a:solidFill>
                <a:latin typeface="Simplified Arabic" panose="02020603050405020304" pitchFamily="18" charset="-78"/>
                <a:cs typeface="Simplified Arabic" panose="02020603050405020304" pitchFamily="18" charset="-78"/>
              </a:rPr>
              <a:t>Beef Protein</a:t>
            </a:r>
            <a:endParaRPr lang="ar-EG" sz="2400" b="1" dirty="0">
              <a:ln w="18000">
                <a:solidFill>
                  <a:srgbClr val="C4D73F">
                    <a:satMod val="140000"/>
                  </a:srgbClr>
                </a:solidFill>
                <a:prstDash val="solid"/>
                <a:miter lim="800000"/>
              </a:ln>
              <a:solidFill>
                <a:srgbClr val="FFFF00"/>
              </a:solidFill>
              <a:latin typeface="Simplified Arabic" panose="02020603050405020304" pitchFamily="18" charset="-78"/>
              <a:cs typeface="Simplified Arabic" panose="02020603050405020304" pitchFamily="18" charset="-78"/>
            </a:endParaRPr>
          </a:p>
        </p:txBody>
      </p:sp>
      <p:sp>
        <p:nvSpPr>
          <p:cNvPr id="5" name="TextBox 4"/>
          <p:cNvSpPr txBox="1"/>
          <p:nvPr/>
        </p:nvSpPr>
        <p:spPr>
          <a:xfrm>
            <a:off x="323528" y="836712"/>
            <a:ext cx="8568952" cy="5262979"/>
          </a:xfrm>
          <a:prstGeom prst="rect">
            <a:avLst/>
          </a:prstGeom>
          <a:noFill/>
        </p:spPr>
        <p:style>
          <a:lnRef idx="0">
            <a:schemeClr val="dk1"/>
          </a:lnRef>
          <a:fillRef idx="3">
            <a:schemeClr val="dk1"/>
          </a:fillRef>
          <a:effectRef idx="3">
            <a:schemeClr val="dk1"/>
          </a:effectRef>
          <a:fontRef idx="minor">
            <a:schemeClr val="lt1"/>
          </a:fontRef>
        </p:style>
        <p:txBody>
          <a:bodyPr wrap="square" rtlCol="1">
            <a:spAutoFit/>
          </a:bodyPr>
          <a:lstStyle/>
          <a:p>
            <a:pPr algn="r" rtl="1"/>
            <a:r>
              <a:rPr lang="ar-EG" sz="2400" b="1" dirty="0">
                <a:solidFill>
                  <a:prstClr val="black"/>
                </a:solidFill>
                <a:latin typeface="Simplified Arabic" panose="02020603050405020304" pitchFamily="18" charset="-78"/>
                <a:cs typeface="Simplified Arabic" panose="02020603050405020304" pitchFamily="18" charset="-78"/>
              </a:rPr>
              <a:t>* يتميز </a:t>
            </a:r>
            <a:r>
              <a:rPr lang="en-US" sz="2400" b="1" dirty="0">
                <a:solidFill>
                  <a:prstClr val="black"/>
                </a:solidFill>
                <a:latin typeface="Simplified Arabic" panose="02020603050405020304" pitchFamily="18" charset="-78"/>
                <a:cs typeface="Simplified Arabic" panose="02020603050405020304" pitchFamily="18" charset="-78"/>
              </a:rPr>
              <a:t>Beef Protein</a:t>
            </a:r>
            <a:r>
              <a:rPr lang="ar-EG" sz="2400" b="1" dirty="0">
                <a:solidFill>
                  <a:prstClr val="black"/>
                </a:solidFill>
                <a:latin typeface="Simplified Arabic" panose="02020603050405020304" pitchFamily="18" charset="-78"/>
                <a:cs typeface="Simplified Arabic" panose="02020603050405020304" pitchFamily="18" charset="-78"/>
              </a:rPr>
              <a:t> بأنه يحتوي على كميات كبيرة من البروتين وكميات قليلة من الكربوهيدرات والدهون .</a:t>
            </a:r>
          </a:p>
          <a:p>
            <a:pPr algn="r" rtl="1"/>
            <a:r>
              <a:rPr lang="ar-EG" sz="2400" b="1" dirty="0">
                <a:solidFill>
                  <a:prstClr val="black"/>
                </a:solidFill>
                <a:latin typeface="Simplified Arabic" panose="02020603050405020304" pitchFamily="18" charset="-78"/>
                <a:cs typeface="Simplified Arabic" panose="02020603050405020304" pitchFamily="18" charset="-78"/>
              </a:rPr>
              <a:t>* يتميز </a:t>
            </a:r>
            <a:r>
              <a:rPr lang="en-US" sz="2400" b="1" dirty="0">
                <a:solidFill>
                  <a:prstClr val="black"/>
                </a:solidFill>
                <a:latin typeface="Simplified Arabic" panose="02020603050405020304" pitchFamily="18" charset="-78"/>
                <a:cs typeface="Simplified Arabic" panose="02020603050405020304" pitchFamily="18" charset="-78"/>
              </a:rPr>
              <a:t>Beef Protein</a:t>
            </a:r>
            <a:r>
              <a:rPr lang="ar-EG" sz="2400" b="1" dirty="0">
                <a:solidFill>
                  <a:prstClr val="black"/>
                </a:solidFill>
                <a:latin typeface="Simplified Arabic" panose="02020603050405020304" pitchFamily="18" charset="-78"/>
                <a:cs typeface="Simplified Arabic" panose="02020603050405020304" pitchFamily="18" charset="-78"/>
              </a:rPr>
              <a:t> بأنه يحتوي على فيتامين </a:t>
            </a:r>
            <a:r>
              <a:rPr lang="en-US" sz="2400" b="1" dirty="0">
                <a:solidFill>
                  <a:prstClr val="black"/>
                </a:solidFill>
                <a:latin typeface="Simplified Arabic" panose="02020603050405020304" pitchFamily="18" charset="-78"/>
                <a:cs typeface="Simplified Arabic" panose="02020603050405020304" pitchFamily="18" charset="-78"/>
              </a:rPr>
              <a:t>B12 , B6 , C , A</a:t>
            </a:r>
            <a:r>
              <a:rPr lang="ar-EG" sz="2400" b="1" dirty="0">
                <a:solidFill>
                  <a:prstClr val="black"/>
                </a:solidFill>
                <a:latin typeface="Simplified Arabic" panose="02020603050405020304" pitchFamily="18" charset="-78"/>
                <a:cs typeface="Simplified Arabic" panose="02020603050405020304" pitchFamily="18" charset="-78"/>
              </a:rPr>
              <a:t> .</a:t>
            </a:r>
          </a:p>
          <a:p>
            <a:pPr algn="r" rtl="1"/>
            <a:r>
              <a:rPr lang="ar-EG" sz="2400" b="1" dirty="0">
                <a:solidFill>
                  <a:prstClr val="black"/>
                </a:solidFill>
                <a:latin typeface="Simplified Arabic" panose="02020603050405020304" pitchFamily="18" charset="-78"/>
                <a:cs typeface="Simplified Arabic" panose="02020603050405020304" pitchFamily="18" charset="-78"/>
              </a:rPr>
              <a:t>* يتميز </a:t>
            </a:r>
            <a:r>
              <a:rPr lang="en-US" sz="2400" b="1" dirty="0">
                <a:solidFill>
                  <a:prstClr val="black"/>
                </a:solidFill>
                <a:latin typeface="Simplified Arabic" panose="02020603050405020304" pitchFamily="18" charset="-78"/>
                <a:cs typeface="Simplified Arabic" panose="02020603050405020304" pitchFamily="18" charset="-78"/>
              </a:rPr>
              <a:t>Beef Protein</a:t>
            </a:r>
            <a:r>
              <a:rPr lang="ar-EG" sz="2400" b="1" dirty="0">
                <a:solidFill>
                  <a:prstClr val="black"/>
                </a:solidFill>
                <a:latin typeface="Simplified Arabic" panose="02020603050405020304" pitchFamily="18" charset="-78"/>
                <a:cs typeface="Simplified Arabic" panose="02020603050405020304" pitchFamily="18" charset="-78"/>
              </a:rPr>
              <a:t> بأنه يحتوي على المعادن مثل الكالسيوم والماغنسيوم والفوسفات والبوتاسيوم .</a:t>
            </a:r>
          </a:p>
          <a:p>
            <a:pPr algn="r" rtl="1"/>
            <a:r>
              <a:rPr lang="ar-EG" sz="2400" b="1" dirty="0">
                <a:solidFill>
                  <a:prstClr val="black"/>
                </a:solidFill>
                <a:latin typeface="Simplified Arabic" panose="02020603050405020304" pitchFamily="18" charset="-78"/>
                <a:cs typeface="Simplified Arabic" panose="02020603050405020304" pitchFamily="18" charset="-78"/>
              </a:rPr>
              <a:t>* يعتبر </a:t>
            </a:r>
            <a:r>
              <a:rPr lang="en-US" sz="2400" b="1" dirty="0">
                <a:solidFill>
                  <a:prstClr val="black"/>
                </a:solidFill>
                <a:latin typeface="Simplified Arabic" panose="02020603050405020304" pitchFamily="18" charset="-78"/>
                <a:cs typeface="Simplified Arabic" panose="02020603050405020304" pitchFamily="18" charset="-78"/>
              </a:rPr>
              <a:t>Beef Protein</a:t>
            </a:r>
            <a:r>
              <a:rPr lang="ar-EG" sz="2400" b="1" dirty="0">
                <a:solidFill>
                  <a:prstClr val="black"/>
                </a:solidFill>
                <a:latin typeface="Simplified Arabic" panose="02020603050405020304" pitchFamily="18" charset="-78"/>
                <a:cs typeface="Simplified Arabic" panose="02020603050405020304" pitchFamily="18" charset="-78"/>
              </a:rPr>
              <a:t> أفضل مكمل غذائي لعمليات استعادة الاستشفاء وبناء العضلات والجسم لأحتوائه على أنواع متعددة من المواد الغذائية .</a:t>
            </a:r>
          </a:p>
          <a:p>
            <a:pPr algn="r" rtl="1"/>
            <a:endParaRPr lang="ar-EG" sz="2400" b="1" dirty="0">
              <a:solidFill>
                <a:prstClr val="black"/>
              </a:solidFill>
              <a:latin typeface="Simplified Arabic" panose="02020603050405020304" pitchFamily="18" charset="-78"/>
              <a:cs typeface="Simplified Arabic" panose="02020603050405020304" pitchFamily="18" charset="-78"/>
            </a:endParaRPr>
          </a:p>
          <a:p>
            <a:pPr algn="r" rtl="1"/>
            <a:endParaRPr lang="ar-EG" sz="2400" b="1" dirty="0">
              <a:solidFill>
                <a:prstClr val="black"/>
              </a:solidFill>
              <a:latin typeface="Simplified Arabic" panose="02020603050405020304" pitchFamily="18" charset="-78"/>
              <a:cs typeface="Simplified Arabic" panose="02020603050405020304" pitchFamily="18" charset="-78"/>
            </a:endParaRPr>
          </a:p>
          <a:p>
            <a:pPr algn="r" rtl="1"/>
            <a:endParaRPr lang="ar-EG" sz="2400" b="1" dirty="0">
              <a:solidFill>
                <a:prstClr val="black"/>
              </a:solidFill>
              <a:latin typeface="Simplified Arabic" panose="02020603050405020304" pitchFamily="18" charset="-78"/>
              <a:cs typeface="Simplified Arabic" panose="02020603050405020304" pitchFamily="18" charset="-78"/>
            </a:endParaRPr>
          </a:p>
          <a:p>
            <a:pPr algn="r" rtl="1"/>
            <a:r>
              <a:rPr lang="ar-EG" sz="2400" b="1" dirty="0">
                <a:solidFill>
                  <a:prstClr val="black"/>
                </a:solidFill>
                <a:latin typeface="Simplified Arabic" panose="02020603050405020304" pitchFamily="18" charset="-78"/>
                <a:cs typeface="Simplified Arabic" panose="02020603050405020304" pitchFamily="18" charset="-78"/>
              </a:rPr>
              <a:t> </a:t>
            </a:r>
          </a:p>
          <a:p>
            <a:pPr algn="r" rtl="1"/>
            <a:r>
              <a:rPr lang="ar-EG" sz="2400" b="1" u="sng" dirty="0">
                <a:solidFill>
                  <a:srgbClr val="FFFF00"/>
                </a:solidFill>
                <a:latin typeface="Simplified Arabic" panose="02020603050405020304" pitchFamily="18" charset="-78"/>
                <a:cs typeface="Simplified Arabic" panose="02020603050405020304" pitchFamily="18" charset="-78"/>
              </a:rPr>
              <a:t>الجرعة :- </a:t>
            </a:r>
          </a:p>
          <a:p>
            <a:pPr algn="r" rtl="1"/>
            <a:r>
              <a:rPr lang="ar-EG" sz="2400" b="1" dirty="0">
                <a:solidFill>
                  <a:prstClr val="black"/>
                </a:solidFill>
                <a:latin typeface="Simplified Arabic" panose="02020603050405020304" pitchFamily="18" charset="-78"/>
                <a:cs typeface="Simplified Arabic" panose="02020603050405020304" pitchFamily="18" charset="-78"/>
              </a:rPr>
              <a:t>يأخذ </a:t>
            </a:r>
            <a:r>
              <a:rPr lang="en-US" sz="2400" b="1" dirty="0">
                <a:solidFill>
                  <a:prstClr val="black"/>
                </a:solidFill>
                <a:latin typeface="Simplified Arabic" panose="02020603050405020304" pitchFamily="18" charset="-78"/>
                <a:cs typeface="Simplified Arabic" panose="02020603050405020304" pitchFamily="18" charset="-78"/>
              </a:rPr>
              <a:t>Beef Protein</a:t>
            </a:r>
            <a:r>
              <a:rPr lang="ar-EG" sz="2400" b="1" dirty="0">
                <a:solidFill>
                  <a:prstClr val="black"/>
                </a:solidFill>
                <a:latin typeface="Simplified Arabic" panose="02020603050405020304" pitchFamily="18" charset="-78"/>
                <a:cs typeface="Simplified Arabic" panose="02020603050405020304" pitchFamily="18" charset="-78"/>
              </a:rPr>
              <a:t> (2) سكوب </a:t>
            </a:r>
            <a:r>
              <a:rPr lang="en-US" sz="2400" b="1" dirty="0">
                <a:solidFill>
                  <a:prstClr val="black"/>
                </a:solidFill>
                <a:latin typeface="Simplified Arabic" panose="02020603050405020304" pitchFamily="18" charset="-78"/>
                <a:cs typeface="Simplified Arabic" panose="02020603050405020304" pitchFamily="18" charset="-78"/>
              </a:rPr>
              <a:t>Scoop</a:t>
            </a:r>
            <a:r>
              <a:rPr lang="ar-EG" sz="2400" b="1" dirty="0">
                <a:solidFill>
                  <a:prstClr val="black"/>
                </a:solidFill>
                <a:latin typeface="Simplified Arabic" panose="02020603050405020304" pitchFamily="18" charset="-78"/>
                <a:cs typeface="Simplified Arabic" panose="02020603050405020304" pitchFamily="18" charset="-78"/>
              </a:rPr>
              <a:t> (</a:t>
            </a:r>
            <a:r>
              <a:rPr lang="en-US" sz="2400" b="1" dirty="0">
                <a:solidFill>
                  <a:prstClr val="black"/>
                </a:solidFill>
                <a:latin typeface="Simplified Arabic" panose="02020603050405020304" pitchFamily="18" charset="-78"/>
                <a:cs typeface="Simplified Arabic" panose="02020603050405020304" pitchFamily="18" charset="-78"/>
              </a:rPr>
              <a:t>540 ml</a:t>
            </a:r>
            <a:r>
              <a:rPr lang="ar-EG" sz="2400" b="1" dirty="0">
                <a:solidFill>
                  <a:prstClr val="black"/>
                </a:solidFill>
                <a:latin typeface="Simplified Arabic" panose="02020603050405020304" pitchFamily="18" charset="-78"/>
                <a:cs typeface="Simplified Arabic" panose="02020603050405020304" pitchFamily="18" charset="-78"/>
              </a:rPr>
              <a:t>) يومياً بعد التمرين بساعة حتى يتم استعادة المفقود من البروتين عن طريق الأكل وليس عن طريقه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903" y="3140968"/>
            <a:ext cx="1807781" cy="19496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4664476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2000"/>
                                        <p:tgtEl>
                                          <p:spTgt spid="5"/>
                                        </p:tgtEl>
                                      </p:cBhvr>
                                    </p:animEffect>
                                  </p:childTnLst>
                                </p:cTn>
                              </p:par>
                            </p:childTnLst>
                          </p:cTn>
                        </p:par>
                        <p:par>
                          <p:cTn id="25" fill="hold">
                            <p:stCondLst>
                              <p:cond delay="40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2000" fill="hold"/>
                                        <p:tgtEl>
                                          <p:spTgt spid="6"/>
                                        </p:tgtEl>
                                        <p:attrNameLst>
                                          <p:attrName>ppt_w</p:attrName>
                                        </p:attrNameLst>
                                      </p:cBhvr>
                                      <p:tavLst>
                                        <p:tav tm="0">
                                          <p:val>
                                            <p:fltVal val="0"/>
                                          </p:val>
                                        </p:tav>
                                        <p:tav tm="100000">
                                          <p:val>
                                            <p:strVal val="#ppt_w"/>
                                          </p:val>
                                        </p:tav>
                                      </p:tavLst>
                                    </p:anim>
                                    <p:anim calcmode="lin" valueType="num">
                                      <p:cBhvr>
                                        <p:cTn id="29" dur="2000" fill="hold"/>
                                        <p:tgtEl>
                                          <p:spTgt spid="6"/>
                                        </p:tgtEl>
                                        <p:attrNameLst>
                                          <p:attrName>ppt_h</p:attrName>
                                        </p:attrNameLst>
                                      </p:cBhvr>
                                      <p:tavLst>
                                        <p:tav tm="0">
                                          <p:val>
                                            <p:fltVal val="0"/>
                                          </p:val>
                                        </p:tav>
                                        <p:tav tm="100000">
                                          <p:val>
                                            <p:strVal val="#ppt_h"/>
                                          </p:val>
                                        </p:tav>
                                      </p:tavLst>
                                    </p:anim>
                                    <p:animEffect transition="in" filter="fade">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32240" y="260648"/>
            <a:ext cx="2160240" cy="510778"/>
          </a:xfrm>
          <a:prstGeom prst="flowChartAlternateProcess">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rtl="1"/>
            <a:r>
              <a:rPr lang="ar-EG" sz="2400" b="1" dirty="0">
                <a:ln w="18000">
                  <a:solidFill>
                    <a:srgbClr val="C4D73F">
                      <a:satMod val="140000"/>
                    </a:srgbClr>
                  </a:solidFill>
                  <a:prstDash val="solid"/>
                  <a:miter lim="800000"/>
                </a:ln>
                <a:solidFill>
                  <a:srgbClr val="FFFF00"/>
                </a:solidFill>
                <a:latin typeface="Simplified Arabic" panose="02020603050405020304" pitchFamily="18" charset="-78"/>
                <a:cs typeface="Simplified Arabic" panose="02020603050405020304" pitchFamily="18" charset="-78"/>
              </a:rPr>
              <a:t>5- </a:t>
            </a:r>
            <a:r>
              <a:rPr lang="en-US" sz="2400" b="1" dirty="0">
                <a:ln w="18000">
                  <a:solidFill>
                    <a:srgbClr val="C4D73F">
                      <a:satMod val="140000"/>
                    </a:srgbClr>
                  </a:solidFill>
                  <a:prstDash val="solid"/>
                  <a:miter lim="800000"/>
                </a:ln>
                <a:solidFill>
                  <a:srgbClr val="FFFF00"/>
                </a:solidFill>
                <a:latin typeface="Simplified Arabic" panose="02020603050405020304" pitchFamily="18" charset="-78"/>
                <a:cs typeface="Simplified Arabic" panose="02020603050405020304" pitchFamily="18" charset="-78"/>
              </a:rPr>
              <a:t>Creatine</a:t>
            </a:r>
            <a:endParaRPr lang="ar-EG" sz="2400" b="1" dirty="0">
              <a:ln w="18000">
                <a:solidFill>
                  <a:srgbClr val="C4D73F">
                    <a:satMod val="140000"/>
                  </a:srgbClr>
                </a:solidFill>
                <a:prstDash val="solid"/>
                <a:miter lim="800000"/>
              </a:ln>
              <a:solidFill>
                <a:srgbClr val="FFFF00"/>
              </a:solidFill>
              <a:latin typeface="Simplified Arabic" panose="02020603050405020304" pitchFamily="18" charset="-78"/>
              <a:cs typeface="Simplified Arabic" panose="02020603050405020304" pitchFamily="18" charset="-78"/>
            </a:endParaRPr>
          </a:p>
        </p:txBody>
      </p:sp>
      <p:sp>
        <p:nvSpPr>
          <p:cNvPr id="5" name="TextBox 4"/>
          <p:cNvSpPr txBox="1"/>
          <p:nvPr/>
        </p:nvSpPr>
        <p:spPr>
          <a:xfrm>
            <a:off x="323528" y="1124744"/>
            <a:ext cx="8568952" cy="5201424"/>
          </a:xfrm>
          <a:prstGeom prst="rect">
            <a:avLst/>
          </a:prstGeom>
          <a:noFill/>
        </p:spPr>
        <p:style>
          <a:lnRef idx="0">
            <a:schemeClr val="dk1"/>
          </a:lnRef>
          <a:fillRef idx="3">
            <a:schemeClr val="dk1"/>
          </a:fillRef>
          <a:effectRef idx="3">
            <a:schemeClr val="dk1"/>
          </a:effectRef>
          <a:fontRef idx="minor">
            <a:schemeClr val="lt1"/>
          </a:fontRef>
        </p:style>
        <p:txBody>
          <a:bodyPr wrap="square" rtlCol="1">
            <a:spAutoFit/>
          </a:bodyPr>
          <a:lstStyle/>
          <a:p>
            <a:pPr algn="r" rtl="1"/>
            <a:r>
              <a:rPr lang="ar-EG" sz="2400" b="1" dirty="0">
                <a:solidFill>
                  <a:prstClr val="black"/>
                </a:solidFill>
                <a:latin typeface="Simplified Arabic" panose="02020603050405020304" pitchFamily="18" charset="-78"/>
                <a:cs typeface="Simplified Arabic" panose="02020603050405020304" pitchFamily="18" charset="-78"/>
              </a:rPr>
              <a:t>ان زيادة تناول الكرياتين وبشكل مقنن يؤدي إلى زيادة تخزينه في العضلات أي الحصول على الطاقة اللازمة للجسم وهذا ينعكس ايجابياً على مستوي الانجاز وبالتالي يؤدي إلى تحقيق النتائج الايجابية .</a:t>
            </a:r>
          </a:p>
          <a:p>
            <a:pPr algn="r" rtl="1"/>
            <a:r>
              <a:rPr lang="ar-EG" sz="2400" b="1" dirty="0">
                <a:solidFill>
                  <a:prstClr val="black"/>
                </a:solidFill>
                <a:latin typeface="Simplified Arabic" panose="02020603050405020304" pitchFamily="18" charset="-78"/>
                <a:cs typeface="Simplified Arabic" panose="02020603050405020304" pitchFamily="18" charset="-78"/>
              </a:rPr>
              <a:t>يعتبر </a:t>
            </a:r>
            <a:r>
              <a:rPr lang="en-US" sz="2400" b="1" dirty="0">
                <a:solidFill>
                  <a:prstClr val="black"/>
                </a:solidFill>
                <a:latin typeface="Simplified Arabic" panose="02020603050405020304" pitchFamily="18" charset="-78"/>
                <a:cs typeface="Simplified Arabic" panose="02020603050405020304" pitchFamily="18" charset="-78"/>
              </a:rPr>
              <a:t>Creatine</a:t>
            </a:r>
            <a:r>
              <a:rPr lang="ar-EG" sz="2400" b="1" dirty="0">
                <a:solidFill>
                  <a:prstClr val="black"/>
                </a:solidFill>
                <a:latin typeface="Simplified Arabic" panose="02020603050405020304" pitchFamily="18" charset="-78"/>
                <a:cs typeface="Simplified Arabic" panose="02020603050405020304" pitchFamily="18" charset="-78"/>
              </a:rPr>
              <a:t> من أشهر المكملات الغذائية التي تتميز بأعطاء الرياضي الطاقة لأحتوائه على (</a:t>
            </a:r>
            <a:r>
              <a:rPr lang="en-US" sz="2400" b="1" dirty="0">
                <a:solidFill>
                  <a:prstClr val="black"/>
                </a:solidFill>
                <a:latin typeface="Simplified Arabic" panose="02020603050405020304" pitchFamily="18" charset="-78"/>
                <a:cs typeface="Simplified Arabic" panose="02020603050405020304" pitchFamily="18" charset="-78"/>
              </a:rPr>
              <a:t>ATP</a:t>
            </a:r>
            <a:r>
              <a:rPr lang="ar-EG" sz="2400" b="1" dirty="0">
                <a:solidFill>
                  <a:prstClr val="black"/>
                </a:solidFill>
                <a:latin typeface="Simplified Arabic" panose="02020603050405020304" pitchFamily="18" charset="-78"/>
                <a:cs typeface="Simplified Arabic" panose="02020603050405020304" pitchFamily="18" charset="-78"/>
              </a:rPr>
              <a:t>) أدينوزين ثلاثي الفوسفات وهذا العنصر المسئول عن أمداد الجسم بالطاقة اللازمة .</a:t>
            </a:r>
          </a:p>
          <a:p>
            <a:pPr algn="r" rtl="1"/>
            <a:endParaRPr lang="ar-EG" sz="2400" b="1" dirty="0">
              <a:solidFill>
                <a:prstClr val="black"/>
              </a:solidFill>
              <a:latin typeface="Simplified Arabic" panose="02020603050405020304" pitchFamily="18" charset="-78"/>
              <a:cs typeface="Simplified Arabic" panose="02020603050405020304" pitchFamily="18" charset="-78"/>
            </a:endParaRPr>
          </a:p>
          <a:p>
            <a:pPr algn="r" rtl="1"/>
            <a:endParaRPr lang="ar-EG" sz="2400" b="1" dirty="0">
              <a:solidFill>
                <a:prstClr val="black"/>
              </a:solidFill>
              <a:latin typeface="Simplified Arabic" panose="02020603050405020304" pitchFamily="18" charset="-78"/>
              <a:cs typeface="Simplified Arabic" panose="02020603050405020304" pitchFamily="18" charset="-78"/>
            </a:endParaRPr>
          </a:p>
          <a:p>
            <a:pPr algn="r" rtl="1"/>
            <a:r>
              <a:rPr lang="ar-EG" sz="2400" b="1" dirty="0">
                <a:solidFill>
                  <a:prstClr val="black"/>
                </a:solidFill>
                <a:latin typeface="Simplified Arabic" panose="02020603050405020304" pitchFamily="18" charset="-78"/>
                <a:cs typeface="Simplified Arabic" panose="02020603050405020304" pitchFamily="18" charset="-78"/>
              </a:rPr>
              <a:t> </a:t>
            </a:r>
          </a:p>
          <a:p>
            <a:pPr algn="r" rtl="1"/>
            <a:endParaRPr lang="ar-EG" sz="2400" b="1" dirty="0">
              <a:solidFill>
                <a:prstClr val="black"/>
              </a:solidFill>
              <a:latin typeface="Simplified Arabic" panose="02020603050405020304" pitchFamily="18" charset="-78"/>
              <a:cs typeface="Simplified Arabic" panose="02020603050405020304" pitchFamily="18" charset="-78"/>
            </a:endParaRPr>
          </a:p>
          <a:p>
            <a:pPr algn="r" rtl="1"/>
            <a:r>
              <a:rPr lang="ar-EG" sz="2400" b="1" u="sng" dirty="0">
                <a:solidFill>
                  <a:srgbClr val="FFFF00"/>
                </a:solidFill>
                <a:latin typeface="Simplified Arabic" panose="02020603050405020304" pitchFamily="18" charset="-78"/>
                <a:cs typeface="Simplified Arabic" panose="02020603050405020304" pitchFamily="18" charset="-78"/>
              </a:rPr>
              <a:t>الجرعة :- </a:t>
            </a:r>
          </a:p>
          <a:p>
            <a:pPr algn="r" rtl="1"/>
            <a:endParaRPr lang="ar-EG" sz="2000" b="1" u="sng" dirty="0">
              <a:solidFill>
                <a:srgbClr val="FFFF00"/>
              </a:solidFill>
              <a:latin typeface="Simplified Arabic" panose="02020603050405020304" pitchFamily="18" charset="-78"/>
              <a:cs typeface="Simplified Arabic" panose="02020603050405020304" pitchFamily="18" charset="-78"/>
            </a:endParaRPr>
          </a:p>
          <a:p>
            <a:pPr algn="r" rtl="1"/>
            <a:r>
              <a:rPr lang="ar-EG" sz="2400" b="1" dirty="0">
                <a:solidFill>
                  <a:prstClr val="black"/>
                </a:solidFill>
                <a:latin typeface="Simplified Arabic" panose="02020603050405020304" pitchFamily="18" charset="-78"/>
                <a:cs typeface="Simplified Arabic" panose="02020603050405020304" pitchFamily="18" charset="-78"/>
              </a:rPr>
              <a:t>يأخذ (40 جرام) بودر </a:t>
            </a:r>
            <a:r>
              <a:rPr lang="en-US" sz="2400" b="1" dirty="0">
                <a:solidFill>
                  <a:prstClr val="black"/>
                </a:solidFill>
                <a:latin typeface="Simplified Arabic" panose="02020603050405020304" pitchFamily="18" charset="-78"/>
                <a:cs typeface="Simplified Arabic" panose="02020603050405020304" pitchFamily="18" charset="-78"/>
              </a:rPr>
              <a:t>Creatine</a:t>
            </a:r>
            <a:r>
              <a:rPr lang="ar-EG" sz="2400" b="1" dirty="0">
                <a:solidFill>
                  <a:prstClr val="black"/>
                </a:solidFill>
                <a:latin typeface="Simplified Arabic" panose="02020603050405020304" pitchFamily="18" charset="-78"/>
                <a:cs typeface="Simplified Arabic" panose="02020603050405020304" pitchFamily="18" charset="-78"/>
              </a:rPr>
              <a:t> قبل التمرين بساعة على الأقل حتى يستطيع الجسم أمتصاصه وتحلله وأخراج (</a:t>
            </a:r>
            <a:r>
              <a:rPr lang="en-US" sz="2400" b="1" dirty="0">
                <a:solidFill>
                  <a:prstClr val="black"/>
                </a:solidFill>
                <a:latin typeface="Simplified Arabic" panose="02020603050405020304" pitchFamily="18" charset="-78"/>
                <a:cs typeface="Simplified Arabic" panose="02020603050405020304" pitchFamily="18" charset="-78"/>
              </a:rPr>
              <a:t>ATP</a:t>
            </a:r>
            <a:r>
              <a:rPr lang="ar-EG" sz="2400" b="1" dirty="0">
                <a:solidFill>
                  <a:prstClr val="black"/>
                </a:solidFill>
                <a:latin typeface="Simplified Arabic" panose="02020603050405020304" pitchFamily="18" charset="-78"/>
                <a:cs typeface="Simplified Arabic" panose="02020603050405020304" pitchFamily="18" charset="-78"/>
              </a:rPr>
              <a:t>) الذي يمد الجسم بالطاقة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3046648"/>
            <a:ext cx="2210900" cy="23488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1802795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2000"/>
                                        <p:tgtEl>
                                          <p:spTgt spid="5"/>
                                        </p:tgtEl>
                                      </p:cBhvr>
                                    </p:animEffect>
                                  </p:childTnLst>
                                </p:cTn>
                              </p:par>
                            </p:childTnLst>
                          </p:cTn>
                        </p:par>
                        <p:par>
                          <p:cTn id="25" fill="hold">
                            <p:stCondLst>
                              <p:cond delay="40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2000" fill="hold"/>
                                        <p:tgtEl>
                                          <p:spTgt spid="6"/>
                                        </p:tgtEl>
                                        <p:attrNameLst>
                                          <p:attrName>ppt_w</p:attrName>
                                        </p:attrNameLst>
                                      </p:cBhvr>
                                      <p:tavLst>
                                        <p:tav tm="0">
                                          <p:val>
                                            <p:fltVal val="0"/>
                                          </p:val>
                                        </p:tav>
                                        <p:tav tm="100000">
                                          <p:val>
                                            <p:strVal val="#ppt_w"/>
                                          </p:val>
                                        </p:tav>
                                      </p:tavLst>
                                    </p:anim>
                                    <p:anim calcmode="lin" valueType="num">
                                      <p:cBhvr>
                                        <p:cTn id="29" dur="2000" fill="hold"/>
                                        <p:tgtEl>
                                          <p:spTgt spid="6"/>
                                        </p:tgtEl>
                                        <p:attrNameLst>
                                          <p:attrName>ppt_h</p:attrName>
                                        </p:attrNameLst>
                                      </p:cBhvr>
                                      <p:tavLst>
                                        <p:tav tm="0">
                                          <p:val>
                                            <p:fltVal val="0"/>
                                          </p:val>
                                        </p:tav>
                                        <p:tav tm="100000">
                                          <p:val>
                                            <p:strVal val="#ppt_h"/>
                                          </p:val>
                                        </p:tav>
                                      </p:tavLst>
                                    </p:anim>
                                    <p:animEffect transition="in" filter="fade">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txDef>
      <a:spPr/>
      <a:bodyPr wrap="square" rtlCol="1">
        <a:spAutoFit/>
      </a:bodyPr>
      <a:lstStyle>
        <a:defPPr algn="ctr">
          <a:defRPr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Simplified Arabic" panose="02020603050405020304" pitchFamily="18" charset="-78"/>
            <a:cs typeface="Simplified Arabic" panose="02020603050405020304" pitchFamily="18" charset="-78"/>
          </a:defRPr>
        </a:defPPr>
      </a:lstStyle>
      <a:style>
        <a:lnRef idx="0">
          <a:schemeClr val="dk1"/>
        </a:lnRef>
        <a:fillRef idx="3">
          <a:schemeClr val="dk1"/>
        </a:fillRef>
        <a:effectRef idx="3">
          <a:schemeClr val="dk1"/>
        </a:effectRef>
        <a:fontRef idx="minor">
          <a:schemeClr val="lt1"/>
        </a:fontRef>
      </a:style>
    </a:txDef>
  </a:objectDefaults>
  <a:extraClrSchemeLst/>
</a:theme>
</file>

<file path=docProps/app.xml><?xml version="1.0" encoding="utf-8"?>
<Properties xmlns="http://schemas.openxmlformats.org/officeDocument/2006/extended-properties" xmlns:vt="http://schemas.openxmlformats.org/officeDocument/2006/docPropsVTypes">
  <TotalTime>6</TotalTime>
  <Words>1830</Words>
  <Application>Microsoft Office PowerPoint</Application>
  <PresentationFormat>On-screen Show (4:3)</PresentationFormat>
  <Paragraphs>215</Paragraphs>
  <Slides>20</Slides>
  <Notes>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Summer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cavo tech</dc:creator>
  <cp:lastModifiedBy>cavo tech</cp:lastModifiedBy>
  <cp:revision>2</cp:revision>
  <dcterms:created xsi:type="dcterms:W3CDTF">2020-03-22T20:33:30Z</dcterms:created>
  <dcterms:modified xsi:type="dcterms:W3CDTF">2020-03-27T17:55:19Z</dcterms:modified>
</cp:coreProperties>
</file>