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0" r:id="rId18"/>
    <p:sldId id="272" r:id="rId19"/>
    <p:sldId id="273" r:id="rId20"/>
    <p:sldId id="279" r:id="rId21"/>
    <p:sldId id="274" r:id="rId22"/>
    <p:sldId id="275" r:id="rId23"/>
    <p:sldId id="276"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9" d="100"/>
          <a:sy n="89" d="100"/>
        </p:scale>
        <p:origin x="34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47FCB7-3AE3-4ED5-A132-4AA25419F0BE}"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3915C-7A6F-41CF-B95B-E931662FA7FC}" type="slidenum">
              <a:rPr lang="en-US" smtClean="0"/>
              <a:t>‹#›</a:t>
            </a:fld>
            <a:endParaRPr lang="en-US"/>
          </a:p>
        </p:txBody>
      </p:sp>
    </p:spTree>
    <p:extLst>
      <p:ext uri="{BB962C8B-B14F-4D97-AF65-F5344CB8AC3E}">
        <p14:creationId xmlns:p14="http://schemas.microsoft.com/office/powerpoint/2010/main" val="255977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7FCB7-3AE3-4ED5-A132-4AA25419F0BE}"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3915C-7A6F-41CF-B95B-E931662FA7FC}" type="slidenum">
              <a:rPr lang="en-US" smtClean="0"/>
              <a:t>‹#›</a:t>
            </a:fld>
            <a:endParaRPr lang="en-US"/>
          </a:p>
        </p:txBody>
      </p:sp>
    </p:spTree>
    <p:extLst>
      <p:ext uri="{BB962C8B-B14F-4D97-AF65-F5344CB8AC3E}">
        <p14:creationId xmlns:p14="http://schemas.microsoft.com/office/powerpoint/2010/main" val="179334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7FCB7-3AE3-4ED5-A132-4AA25419F0BE}"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3915C-7A6F-41CF-B95B-E931662FA7FC}" type="slidenum">
              <a:rPr lang="en-US" smtClean="0"/>
              <a:t>‹#›</a:t>
            </a:fld>
            <a:endParaRPr lang="en-US"/>
          </a:p>
        </p:txBody>
      </p:sp>
    </p:spTree>
    <p:extLst>
      <p:ext uri="{BB962C8B-B14F-4D97-AF65-F5344CB8AC3E}">
        <p14:creationId xmlns:p14="http://schemas.microsoft.com/office/powerpoint/2010/main" val="64891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7FCB7-3AE3-4ED5-A132-4AA25419F0BE}"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3915C-7A6F-41CF-B95B-E931662FA7FC}" type="slidenum">
              <a:rPr lang="en-US" smtClean="0"/>
              <a:t>‹#›</a:t>
            </a:fld>
            <a:endParaRPr lang="en-US"/>
          </a:p>
        </p:txBody>
      </p:sp>
    </p:spTree>
    <p:extLst>
      <p:ext uri="{BB962C8B-B14F-4D97-AF65-F5344CB8AC3E}">
        <p14:creationId xmlns:p14="http://schemas.microsoft.com/office/powerpoint/2010/main" val="124114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47FCB7-3AE3-4ED5-A132-4AA25419F0BE}"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3915C-7A6F-41CF-B95B-E931662FA7FC}" type="slidenum">
              <a:rPr lang="en-US" smtClean="0"/>
              <a:t>‹#›</a:t>
            </a:fld>
            <a:endParaRPr lang="en-US"/>
          </a:p>
        </p:txBody>
      </p:sp>
    </p:spTree>
    <p:extLst>
      <p:ext uri="{BB962C8B-B14F-4D97-AF65-F5344CB8AC3E}">
        <p14:creationId xmlns:p14="http://schemas.microsoft.com/office/powerpoint/2010/main" val="211710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47FCB7-3AE3-4ED5-A132-4AA25419F0BE}"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3915C-7A6F-41CF-B95B-E931662FA7FC}" type="slidenum">
              <a:rPr lang="en-US" smtClean="0"/>
              <a:t>‹#›</a:t>
            </a:fld>
            <a:endParaRPr lang="en-US"/>
          </a:p>
        </p:txBody>
      </p:sp>
    </p:spTree>
    <p:extLst>
      <p:ext uri="{BB962C8B-B14F-4D97-AF65-F5344CB8AC3E}">
        <p14:creationId xmlns:p14="http://schemas.microsoft.com/office/powerpoint/2010/main" val="45099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47FCB7-3AE3-4ED5-A132-4AA25419F0BE}"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83915C-7A6F-41CF-B95B-E931662FA7FC}" type="slidenum">
              <a:rPr lang="en-US" smtClean="0"/>
              <a:t>‹#›</a:t>
            </a:fld>
            <a:endParaRPr lang="en-US"/>
          </a:p>
        </p:txBody>
      </p:sp>
    </p:spTree>
    <p:extLst>
      <p:ext uri="{BB962C8B-B14F-4D97-AF65-F5344CB8AC3E}">
        <p14:creationId xmlns:p14="http://schemas.microsoft.com/office/powerpoint/2010/main" val="302908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47FCB7-3AE3-4ED5-A132-4AA25419F0BE}"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83915C-7A6F-41CF-B95B-E931662FA7FC}" type="slidenum">
              <a:rPr lang="en-US" smtClean="0"/>
              <a:t>‹#›</a:t>
            </a:fld>
            <a:endParaRPr lang="en-US"/>
          </a:p>
        </p:txBody>
      </p:sp>
    </p:spTree>
    <p:extLst>
      <p:ext uri="{BB962C8B-B14F-4D97-AF65-F5344CB8AC3E}">
        <p14:creationId xmlns:p14="http://schemas.microsoft.com/office/powerpoint/2010/main" val="16942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7FCB7-3AE3-4ED5-A132-4AA25419F0BE}"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83915C-7A6F-41CF-B95B-E931662FA7FC}" type="slidenum">
              <a:rPr lang="en-US" smtClean="0"/>
              <a:t>‹#›</a:t>
            </a:fld>
            <a:endParaRPr lang="en-US"/>
          </a:p>
        </p:txBody>
      </p:sp>
    </p:spTree>
    <p:extLst>
      <p:ext uri="{BB962C8B-B14F-4D97-AF65-F5344CB8AC3E}">
        <p14:creationId xmlns:p14="http://schemas.microsoft.com/office/powerpoint/2010/main" val="29904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7FCB7-3AE3-4ED5-A132-4AA25419F0BE}"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3915C-7A6F-41CF-B95B-E931662FA7FC}" type="slidenum">
              <a:rPr lang="en-US" smtClean="0"/>
              <a:t>‹#›</a:t>
            </a:fld>
            <a:endParaRPr lang="en-US"/>
          </a:p>
        </p:txBody>
      </p:sp>
    </p:spTree>
    <p:extLst>
      <p:ext uri="{BB962C8B-B14F-4D97-AF65-F5344CB8AC3E}">
        <p14:creationId xmlns:p14="http://schemas.microsoft.com/office/powerpoint/2010/main" val="225491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7FCB7-3AE3-4ED5-A132-4AA25419F0BE}"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3915C-7A6F-41CF-B95B-E931662FA7FC}" type="slidenum">
              <a:rPr lang="en-US" smtClean="0"/>
              <a:t>‹#›</a:t>
            </a:fld>
            <a:endParaRPr lang="en-US"/>
          </a:p>
        </p:txBody>
      </p:sp>
    </p:spTree>
    <p:extLst>
      <p:ext uri="{BB962C8B-B14F-4D97-AF65-F5344CB8AC3E}">
        <p14:creationId xmlns:p14="http://schemas.microsoft.com/office/powerpoint/2010/main" val="1171562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7FCB7-3AE3-4ED5-A132-4AA25419F0BE}" type="datetimeFigureOut">
              <a:rPr lang="en-US" smtClean="0"/>
              <a:t>3/16/2020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3915C-7A6F-41CF-B95B-E931662FA7FC}" type="slidenum">
              <a:rPr lang="en-US" smtClean="0"/>
              <a:t>‹#›</a:t>
            </a:fld>
            <a:endParaRPr lang="en-US"/>
          </a:p>
        </p:txBody>
      </p:sp>
    </p:spTree>
    <p:extLst>
      <p:ext uri="{BB962C8B-B14F-4D97-AF65-F5344CB8AC3E}">
        <p14:creationId xmlns:p14="http://schemas.microsoft.com/office/powerpoint/2010/main" val="394843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33" y="296779"/>
            <a:ext cx="11790946" cy="5880184"/>
          </a:xfrm>
        </p:spPr>
        <p:txBody>
          <a:bodyPr/>
          <a:lstStyle/>
          <a:p>
            <a:pPr algn="r" rtl="1"/>
            <a:r>
              <a:rPr lang="ar-SA" sz="3200" b="1" i="1" dirty="0"/>
              <a:t>علم </a:t>
            </a:r>
            <a:r>
              <a:rPr lang="ar-SA" sz="3200" b="1" i="1" dirty="0" smtClean="0"/>
              <a:t>الميكانيكا</a:t>
            </a:r>
            <a:endParaRPr lang="en-US" sz="3200" b="1" i="1" dirty="0" smtClean="0"/>
          </a:p>
          <a:p>
            <a:pPr marL="0" indent="0" algn="r" rtl="1">
              <a:buNone/>
            </a:pPr>
            <a:endParaRPr lang="en-US" sz="3200" b="1" i="1" dirty="0" smtClean="0"/>
          </a:p>
          <a:p>
            <a:pPr marL="0" indent="0" algn="just" rtl="1">
              <a:buNone/>
            </a:pPr>
            <a:r>
              <a:rPr lang="ar-SA" b="1" i="1" dirty="0" smtClean="0"/>
              <a:t> </a:t>
            </a:r>
            <a:r>
              <a:rPr lang="ar-SA" sz="3600" b="1" i="1" dirty="0"/>
              <a:t>من العلوم الواسعة التي تهتم بحركة الأجسام ومسبباتها، ويتفرع من هذا العلم </a:t>
            </a:r>
            <a:r>
              <a:rPr lang="ar-KW" sz="3600" b="1" i="1" dirty="0"/>
              <a:t>الى</a:t>
            </a:r>
            <a:r>
              <a:rPr lang="ar-SA" sz="3600" b="1" i="1" dirty="0"/>
              <a:t> فروع أخرى مثل الكينماتيكا </a:t>
            </a:r>
            <a:r>
              <a:rPr lang="en-US" sz="3600" b="1" i="1" dirty="0"/>
              <a:t>Kinematics</a:t>
            </a:r>
            <a:r>
              <a:rPr lang="ar-SA" sz="3600" b="1" i="1" dirty="0"/>
              <a:t> و الديناميكا </a:t>
            </a:r>
            <a:r>
              <a:rPr lang="en-US" sz="3600" b="1" i="1" dirty="0"/>
              <a:t>Dynamics</a:t>
            </a:r>
            <a:r>
              <a:rPr lang="ar-SA" sz="3600" b="1" i="1" dirty="0"/>
              <a:t>.  وعلم الكينماتيكا يهتم بوصف حركة الأجسام دون النظر إلى مسبباتها، أما علم الديناميكا </a:t>
            </a:r>
            <a:r>
              <a:rPr lang="en-US" sz="3600" b="1" i="1" dirty="0"/>
              <a:t>Dynamics</a:t>
            </a:r>
            <a:r>
              <a:rPr lang="ar-SA" sz="3600" b="1" i="1" dirty="0"/>
              <a:t> فهو يدرس حركة الأجسام ومسبباتها مثل القوة والكتلة.  وفي هذا الفصل سنقوم بدراسة حركة الأجسام وعلاقتها بكل من الإحداثيات المكانية والزمنية.  ثم سندرس الفرع الثاني وهو علم </a:t>
            </a:r>
            <a:r>
              <a:rPr lang="ar-KW" sz="3600" b="1" i="1" dirty="0" smtClean="0"/>
              <a:t>الكيناتيتكا</a:t>
            </a:r>
            <a:r>
              <a:rPr lang="ar-SA" sz="3600" b="1" i="1" dirty="0" smtClean="0"/>
              <a:t>.</a:t>
            </a:r>
            <a:endParaRPr lang="en-US" sz="3600" dirty="0"/>
          </a:p>
        </p:txBody>
      </p:sp>
    </p:spTree>
    <p:extLst>
      <p:ext uri="{BB962C8B-B14F-4D97-AF65-F5344CB8AC3E}">
        <p14:creationId xmlns:p14="http://schemas.microsoft.com/office/powerpoint/2010/main" val="2122889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5617"/>
            <a:ext cx="10515600" cy="5461346"/>
          </a:xfrm>
        </p:spPr>
        <p:txBody>
          <a:bodyPr anchor="ctr"/>
          <a:lstStyle/>
          <a:p>
            <a:pPr algn="just" rtl="1"/>
            <a:r>
              <a:rPr lang="ar-EG" sz="3200" dirty="0"/>
              <a:t>السرعة المتوسطة لا تعطي أي فكرة عن السرعات التي يتحرك بها الجسم خلال اللحظات الزمنية المختلفة ولا يمكن أن تعطينا دلالة علي ما هي سرعة المتسابق فى لحظة زمنية معينة من حيث البطء والسرعة ولكنها تعطينا متوسط سرعة المتسابق خلال مراحل السباحة كله ، ونعطي هذا المثال لتوضيح ما تم ذكره.</a:t>
            </a:r>
            <a:endParaRPr lang="en-US" sz="3200" dirty="0"/>
          </a:p>
          <a:p>
            <a:endParaRPr lang="en-US" dirty="0"/>
          </a:p>
        </p:txBody>
      </p:sp>
    </p:spTree>
    <p:extLst>
      <p:ext uri="{BB962C8B-B14F-4D97-AF65-F5344CB8AC3E}">
        <p14:creationId xmlns:p14="http://schemas.microsoft.com/office/powerpoint/2010/main" val="17847649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p:cNvPicPr>
            <a:picLocks noGrp="1" noChangeAspect="1"/>
          </p:cNvPicPr>
          <p:nvPr>
            <p:ph idx="1"/>
          </p:nvPr>
        </p:nvPicPr>
        <p:blipFill>
          <a:blip r:embed="rId2"/>
          <a:stretch>
            <a:fillRect/>
          </a:stretch>
        </p:blipFill>
        <p:spPr>
          <a:xfrm>
            <a:off x="238291" y="291588"/>
            <a:ext cx="11720513" cy="1473602"/>
          </a:xfrm>
          <a:prstGeom prst="rect">
            <a:avLst/>
          </a:prstGeom>
        </p:spPr>
      </p:pic>
      <p:pic>
        <p:nvPicPr>
          <p:cNvPr id="21" name="Picture 20"/>
          <p:cNvPicPr>
            <a:picLocks noChangeAspect="1"/>
          </p:cNvPicPr>
          <p:nvPr/>
        </p:nvPicPr>
        <p:blipFill>
          <a:blip r:embed="rId3"/>
          <a:stretch>
            <a:fillRect/>
          </a:stretch>
        </p:blipFill>
        <p:spPr>
          <a:xfrm>
            <a:off x="2417195" y="2544418"/>
            <a:ext cx="8293459" cy="2727298"/>
          </a:xfrm>
          <a:prstGeom prst="rect">
            <a:avLst/>
          </a:prstGeom>
        </p:spPr>
      </p:pic>
    </p:spTree>
    <p:extLst>
      <p:ext uri="{BB962C8B-B14F-4D97-AF65-F5344CB8AC3E}">
        <p14:creationId xmlns:p14="http://schemas.microsoft.com/office/powerpoint/2010/main" val="94821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style.rotation</p:attrName>
                                        </p:attrNameLst>
                                      </p:cBhvr>
                                      <p:tavLst>
                                        <p:tav tm="0">
                                          <p:val>
                                            <p:fltVal val="90"/>
                                          </p:val>
                                        </p:tav>
                                        <p:tav tm="100000">
                                          <p:val>
                                            <p:fltVal val="0"/>
                                          </p:val>
                                        </p:tav>
                                      </p:tavLst>
                                    </p:anim>
                                    <p:animEffect transition="in" filter="fade">
                                      <p:cBhvr>
                                        <p:cTn id="1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2435972" y="1952269"/>
            <a:ext cx="6905625" cy="1428750"/>
          </a:xfrm>
          <a:prstGeom prst="rect">
            <a:avLst/>
          </a:prstGeom>
        </p:spPr>
      </p:pic>
      <p:pic>
        <p:nvPicPr>
          <p:cNvPr id="4" name="Picture 3"/>
          <p:cNvPicPr>
            <a:picLocks noChangeAspect="1"/>
          </p:cNvPicPr>
          <p:nvPr/>
        </p:nvPicPr>
        <p:blipFill>
          <a:blip r:embed="rId3"/>
          <a:stretch>
            <a:fillRect/>
          </a:stretch>
        </p:blipFill>
        <p:spPr>
          <a:xfrm>
            <a:off x="2254398" y="3492114"/>
            <a:ext cx="7268777" cy="2762250"/>
          </a:xfrm>
          <a:prstGeom prst="rect">
            <a:avLst/>
          </a:prstGeom>
        </p:spPr>
      </p:pic>
      <p:sp>
        <p:nvSpPr>
          <p:cNvPr id="5" name="Rectangle 4"/>
          <p:cNvSpPr/>
          <p:nvPr/>
        </p:nvSpPr>
        <p:spPr>
          <a:xfrm>
            <a:off x="1432154" y="722451"/>
            <a:ext cx="8913262" cy="800219"/>
          </a:xfrm>
          <a:prstGeom prst="rect">
            <a:avLst/>
          </a:prstGeom>
        </p:spPr>
        <p:txBody>
          <a:bodyPr wrap="square">
            <a:spAutoFit/>
          </a:bodyPr>
          <a:lstStyle/>
          <a:p>
            <a:pPr indent="457200" algn="justLow" rtl="1">
              <a:lnSpc>
                <a:spcPct val="115000"/>
              </a:lnSpc>
            </a:pPr>
            <a:r>
              <a:rPr lang="ar-EG" sz="2000" b="1" dirty="0">
                <a:latin typeface="Times New Roman" panose="02020603050405020304" pitchFamily="18" charset="0"/>
                <a:ea typeface="Calibri" panose="020F0502020204030204" pitchFamily="34" charset="0"/>
                <a:cs typeface="Simplified Arabic" panose="02020603050405020304" pitchFamily="18" charset="-78"/>
              </a:rPr>
              <a:t>وإذا أردنا أن نتعرف أكثر عن كيفية عدو هذين اللاعبين فى السباق وكان لدينا زمن الـ(50م) الأولي ، حيث كان زمن اللاعب </a:t>
            </a:r>
            <a:r>
              <a:rPr lang="ar-EG" sz="2000" b="1" dirty="0" smtClean="0">
                <a:latin typeface="Times New Roman" panose="02020603050405020304" pitchFamily="18" charset="0"/>
                <a:ea typeface="Calibri" panose="020F0502020204030204" pitchFamily="34" charset="0"/>
                <a:cs typeface="Simplified Arabic" panose="02020603050405020304" pitchFamily="18" charset="-78"/>
              </a:rPr>
              <a:t>(</a:t>
            </a:r>
            <a:r>
              <a:rPr lang="ar-EG" sz="2000" b="1" dirty="0">
                <a:latin typeface="Times New Roman" panose="02020603050405020304" pitchFamily="18" charset="0"/>
                <a:ea typeface="Calibri" panose="020F0502020204030204" pitchFamily="34" charset="0"/>
                <a:cs typeface="Simplified Arabic" panose="02020603050405020304" pitchFamily="18" charset="-78"/>
              </a:rPr>
              <a:t>أ) فى الـ(50م) الأولي (</a:t>
            </a:r>
            <a:r>
              <a:rPr lang="en-US" sz="2000" b="1" dirty="0">
                <a:latin typeface="Times New Roman" panose="02020603050405020304" pitchFamily="18" charset="0"/>
                <a:ea typeface="Calibri" panose="020F0502020204030204" pitchFamily="34" charset="0"/>
                <a:cs typeface="Simplified Arabic" panose="02020603050405020304" pitchFamily="18" charset="-78"/>
              </a:rPr>
              <a:t>5.50</a:t>
            </a:r>
            <a:r>
              <a:rPr lang="ar-EG" sz="2000" b="1" dirty="0">
                <a:latin typeface="Times New Roman" panose="02020603050405020304" pitchFamily="18" charset="0"/>
                <a:ea typeface="Calibri" panose="020F0502020204030204" pitchFamily="34" charset="0"/>
                <a:cs typeface="Simplified Arabic" panose="02020603050405020304" pitchFamily="18" charset="-78"/>
              </a:rPr>
              <a:t> ث) ، وزمن اللاعب (ب) (</a:t>
            </a:r>
            <a:r>
              <a:rPr lang="en-US" sz="2000" b="1" dirty="0">
                <a:latin typeface="Times New Roman" panose="02020603050405020304" pitchFamily="18" charset="0"/>
                <a:ea typeface="Calibri" panose="020F0502020204030204" pitchFamily="34" charset="0"/>
                <a:cs typeface="Simplified Arabic" panose="02020603050405020304" pitchFamily="18" charset="-78"/>
              </a:rPr>
              <a:t>5.56</a:t>
            </a:r>
            <a:r>
              <a:rPr lang="ar-EG" sz="2000" b="1" dirty="0">
                <a:latin typeface="Times New Roman" panose="02020603050405020304" pitchFamily="18" charset="0"/>
                <a:ea typeface="Calibri" panose="020F0502020204030204" pitchFamily="34" charset="0"/>
                <a:cs typeface="Simplified Arabic" panose="02020603050405020304" pitchFamily="18" charset="-78"/>
              </a:rPr>
              <a:t> ث).</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4428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124"/>
            <a:ext cx="10515600" cy="1168842"/>
          </a:xfrm>
        </p:spPr>
        <p:txBody>
          <a:bodyPr>
            <a:normAutofit fontScale="90000"/>
          </a:bodyPr>
          <a:lstStyle/>
          <a:p>
            <a:pPr lvl="0" algn="ctr" rtl="1"/>
            <a:r>
              <a:rPr lang="en-US" b="1" dirty="0" smtClean="0"/>
              <a:t/>
            </a:r>
            <a:br>
              <a:rPr lang="en-US" b="1" dirty="0" smtClean="0"/>
            </a:br>
            <a:r>
              <a:rPr lang="ar-EG" b="1" dirty="0" smtClean="0"/>
              <a:t>السرعة </a:t>
            </a:r>
            <a:r>
              <a:rPr lang="ar-EG" b="1" dirty="0"/>
              <a:t>اللحظية</a:t>
            </a:r>
            <a:r>
              <a:rPr lang="ar-EG" dirty="0"/>
              <a:t> </a:t>
            </a:r>
            <a:r>
              <a:rPr lang="en-US" b="1" dirty="0"/>
              <a:t>Instantaneous speed</a:t>
            </a:r>
            <a:r>
              <a:rPr lang="en-US" dirty="0"/>
              <a:t/>
            </a:r>
            <a:br>
              <a:rPr lang="en-US" dirty="0"/>
            </a:br>
            <a:endParaRPr lang="en-US" dirty="0"/>
          </a:p>
        </p:txBody>
      </p:sp>
      <p:sp>
        <p:nvSpPr>
          <p:cNvPr id="3" name="Content Placeholder 2"/>
          <p:cNvSpPr>
            <a:spLocks noGrp="1"/>
          </p:cNvSpPr>
          <p:nvPr>
            <p:ph idx="1"/>
          </p:nvPr>
        </p:nvSpPr>
        <p:spPr>
          <a:xfrm>
            <a:off x="838200" y="1825625"/>
            <a:ext cx="10515600" cy="4718298"/>
          </a:xfrm>
        </p:spPr>
        <p:txBody>
          <a:bodyPr/>
          <a:lstStyle/>
          <a:p>
            <a:pPr algn="r" rtl="1"/>
            <a:r>
              <a:rPr lang="ar-EG" dirty="0"/>
              <a:t>	</a:t>
            </a:r>
            <a:r>
              <a:rPr lang="ar-EG" sz="3200" dirty="0"/>
              <a:t>هي المتجه الذي تؤول إليه السرعة </a:t>
            </a:r>
            <a:r>
              <a:rPr lang="ar-EG" sz="3200" dirty="0" smtClean="0"/>
              <a:t>المتوسطة</a:t>
            </a:r>
            <a:r>
              <a:rPr lang="ar-KW" sz="3200" dirty="0" smtClean="0"/>
              <a:t> المتجهة</a:t>
            </a:r>
            <a:r>
              <a:rPr lang="ar-EG" sz="3200" dirty="0" smtClean="0"/>
              <a:t> </a:t>
            </a:r>
            <a:r>
              <a:rPr lang="ar-EG" sz="3200" dirty="0"/>
              <a:t>عندما تؤول الفترة الزمنية إلي الصفر (أي كلما صغرت الفترة الزمنية).</a:t>
            </a:r>
            <a:endParaRPr lang="en-US" sz="3200" dirty="0"/>
          </a:p>
          <a:p>
            <a:pPr algn="r" rtl="1"/>
            <a:r>
              <a:rPr lang="ar-KW" sz="3200" dirty="0"/>
              <a:t>والسرعه اللحظيه تساوى السرعه المتوسطه ولهم نفس القيمه عندما تكون السرعه منتظمه(</a:t>
            </a:r>
            <a:r>
              <a:rPr lang="en-US" sz="3200" dirty="0"/>
              <a:t>Uniform Velocity</a:t>
            </a:r>
            <a:r>
              <a:rPr lang="ar-KW" sz="3200" dirty="0"/>
              <a:t>) هى نفسها السرعه الثابته(</a:t>
            </a:r>
            <a:r>
              <a:rPr lang="en-US" sz="3200" dirty="0"/>
              <a:t>Constant Velocity </a:t>
            </a:r>
            <a:r>
              <a:rPr lang="ar-KW" sz="3200" dirty="0"/>
              <a:t>) ومن هنا نستطيع كتابه المعادله بالطريقه التاليه</a:t>
            </a:r>
            <a:r>
              <a:rPr lang="ar-KW" sz="3200" dirty="0" smtClean="0"/>
              <a:t>:</a:t>
            </a:r>
            <a:endParaRPr lang="en-US" sz="3200" dirty="0"/>
          </a:p>
        </p:txBody>
      </p:sp>
      <p:pic>
        <p:nvPicPr>
          <p:cNvPr id="4" name="Picture 3"/>
          <p:cNvPicPr/>
          <p:nvPr/>
        </p:nvPicPr>
        <p:blipFill>
          <a:blip r:embed="rId2"/>
          <a:stretch>
            <a:fillRect/>
          </a:stretch>
        </p:blipFill>
        <p:spPr>
          <a:xfrm>
            <a:off x="3291840" y="4786064"/>
            <a:ext cx="3493921" cy="1145609"/>
          </a:xfrm>
          <a:prstGeom prst="rect">
            <a:avLst/>
          </a:prstGeom>
        </p:spPr>
      </p:pic>
    </p:spTree>
    <p:extLst>
      <p:ext uri="{BB962C8B-B14F-4D97-AF65-F5344CB8AC3E}">
        <p14:creationId xmlns:p14="http://schemas.microsoft.com/office/powerpoint/2010/main" val="457284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5030"/>
            <a:ext cx="10515600" cy="5691933"/>
          </a:xfrm>
        </p:spPr>
        <p:txBody>
          <a:bodyPr anchor="ctr"/>
          <a:lstStyle/>
          <a:p>
            <a:pPr algn="r" rtl="1"/>
            <a:r>
              <a:rPr lang="ar-EG" sz="3200" dirty="0"/>
              <a:t>مثال :</a:t>
            </a:r>
            <a:endParaRPr lang="en-US" sz="3200" dirty="0"/>
          </a:p>
          <a:p>
            <a:pPr marL="0" indent="0" algn="just" rtl="1">
              <a:buNone/>
            </a:pPr>
            <a:r>
              <a:rPr lang="ar-EG" dirty="0"/>
              <a:t>	</a:t>
            </a:r>
            <a:r>
              <a:rPr lang="ar-EG" sz="3200" dirty="0"/>
              <a:t>لاعب كرة قدم كانت إزاحته فى اتجاه المحور (</a:t>
            </a:r>
            <a:r>
              <a:rPr lang="en-US" sz="3200" b="1" dirty="0"/>
              <a:t>X</a:t>
            </a:r>
            <a:r>
              <a:rPr lang="ar-EG" sz="3200" dirty="0"/>
              <a:t>) تساوي (-</a:t>
            </a:r>
            <a:r>
              <a:rPr lang="en-US" sz="3200" b="1" dirty="0"/>
              <a:t>10</a:t>
            </a:r>
            <a:r>
              <a:rPr lang="ar-EG" sz="3200" dirty="0"/>
              <a:t> ياردة) والإزاحة فى اتجاه المحور (</a:t>
            </a:r>
            <a:r>
              <a:rPr lang="en-US" sz="3200" b="1" dirty="0"/>
              <a:t>Y</a:t>
            </a:r>
            <a:r>
              <a:rPr lang="ar-EG" sz="3200" dirty="0"/>
              <a:t>) تساوي (</a:t>
            </a:r>
            <a:r>
              <a:rPr lang="en-US" sz="3200" b="1" dirty="0"/>
              <a:t>30</a:t>
            </a:r>
            <a:r>
              <a:rPr lang="ar-EG" sz="3200" dirty="0"/>
              <a:t> ياردة) ، فإذا قطع اللاعب هذه الإزاحة فى زمن قدره (</a:t>
            </a:r>
            <a:r>
              <a:rPr lang="en-US" sz="3200" b="1" dirty="0"/>
              <a:t>6</a:t>
            </a:r>
            <a:r>
              <a:rPr lang="ar-EG" sz="3200" dirty="0"/>
              <a:t> ث).</a:t>
            </a:r>
            <a:endParaRPr lang="en-US" sz="3200" dirty="0"/>
          </a:p>
          <a:p>
            <a:pPr algn="just" rtl="1"/>
            <a:r>
              <a:rPr lang="ar-EG" sz="3200" dirty="0"/>
              <a:t>أحسب محصلة السرعة المتوسطة؟</a:t>
            </a:r>
            <a:endParaRPr lang="en-US" sz="3200" dirty="0"/>
          </a:p>
          <a:p>
            <a:pPr algn="just" rtl="1"/>
            <a:r>
              <a:rPr lang="ar-KW" sz="3200" dirty="0"/>
              <a:t>عين الزاويه θ مع الافقى؟</a:t>
            </a:r>
            <a:endParaRPr lang="en-US" sz="3200" dirty="0"/>
          </a:p>
        </p:txBody>
      </p:sp>
    </p:spTree>
    <p:extLst>
      <p:ext uri="{BB962C8B-B14F-4D97-AF65-F5344CB8AC3E}">
        <p14:creationId xmlns:p14="http://schemas.microsoft.com/office/powerpoint/2010/main" val="38190573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1318"/>
            <a:ext cx="10515600" cy="6464411"/>
          </a:xfrm>
        </p:spPr>
        <p:txBody>
          <a:bodyPr/>
          <a:lstStyle/>
          <a:p>
            <a:pPr algn="r" rtl="1"/>
            <a:r>
              <a:rPr lang="ar-EG" b="1" dirty="0"/>
              <a:t>التمثيل البياني للسرعة </a:t>
            </a:r>
            <a:endParaRPr lang="en-US" dirty="0"/>
          </a:p>
          <a:p>
            <a:pPr marL="0" indent="0">
              <a:buNone/>
            </a:pPr>
            <a:endParaRPr lang="en-US" dirty="0"/>
          </a:p>
        </p:txBody>
      </p:sp>
      <p:sp>
        <p:nvSpPr>
          <p:cNvPr id="4" name="Rectangle 3"/>
          <p:cNvSpPr/>
          <p:nvPr/>
        </p:nvSpPr>
        <p:spPr>
          <a:xfrm>
            <a:off x="2504662" y="855199"/>
            <a:ext cx="8515846" cy="2463367"/>
          </a:xfrm>
          <a:prstGeom prst="rect">
            <a:avLst/>
          </a:prstGeom>
        </p:spPr>
        <p:txBody>
          <a:bodyPr wrap="square">
            <a:spAutoFit/>
          </a:bodyPr>
          <a:lstStyle/>
          <a:p>
            <a:pPr marL="342900" marR="0" lvl="0" indent="-342900" algn="just" rtl="1">
              <a:lnSpc>
                <a:spcPct val="107000"/>
              </a:lnSpc>
              <a:spcBef>
                <a:spcPts val="0"/>
              </a:spcBef>
              <a:spcAft>
                <a:spcPts val="0"/>
              </a:spcAft>
              <a:buFont typeface="Symbol" panose="05050102010706020507" pitchFamily="18" charset="2"/>
              <a:buChar char=""/>
              <a:tabLst>
                <a:tab pos="457200" algn="l"/>
              </a:tabLst>
            </a:pPr>
            <a:r>
              <a:rPr lang="ar-EG" sz="2400" dirty="0">
                <a:latin typeface="Times New Roman" panose="02020603050405020304" pitchFamily="18" charset="0"/>
                <a:ea typeface="Calibri" panose="020F0502020204030204" pitchFamily="34" charset="0"/>
                <a:cs typeface="Simplified Arabic" panose="02020603050405020304" pitchFamily="18" charset="-78"/>
              </a:rPr>
              <a:t>عند رسم العلامة البيانية (الإزاحة – الزمن) نحصل علي خط مستقيم .</a:t>
            </a:r>
            <a:endParaRPr lang="en-US" sz="2400" dirty="0">
              <a:latin typeface="Calibri" panose="020F0502020204030204" pitchFamily="34" charset="0"/>
              <a:ea typeface="Calibri" panose="020F0502020204030204" pitchFamily="34" charset="0"/>
              <a:cs typeface="Simplified Arabic" panose="02020603050405020304" pitchFamily="18" charset="-78"/>
            </a:endParaRPr>
          </a:p>
          <a:p>
            <a:pPr marL="342900" marR="0" lvl="0" indent="-342900" algn="just" rtl="1">
              <a:lnSpc>
                <a:spcPct val="107000"/>
              </a:lnSpc>
              <a:spcBef>
                <a:spcPts val="0"/>
              </a:spcBef>
              <a:spcAft>
                <a:spcPts val="0"/>
              </a:spcAft>
              <a:buFont typeface="Symbol" panose="05050102010706020507" pitchFamily="18" charset="2"/>
              <a:buChar char=""/>
              <a:tabLst>
                <a:tab pos="457200" algn="l"/>
              </a:tabLst>
            </a:pPr>
            <a:r>
              <a:rPr lang="ar-EG" sz="2400" dirty="0">
                <a:latin typeface="Times New Roman" panose="02020603050405020304" pitchFamily="18" charset="0"/>
                <a:ea typeface="Calibri" panose="020F0502020204030204" pitchFamily="34" charset="0"/>
                <a:cs typeface="Simplified Arabic" panose="02020603050405020304" pitchFamily="18" charset="-78"/>
              </a:rPr>
              <a:t>ميل الخط المستقيم = السرعة المنتظمة.</a:t>
            </a:r>
            <a:endParaRPr lang="en-US" sz="2400" dirty="0">
              <a:latin typeface="Calibri" panose="020F0502020204030204" pitchFamily="34" charset="0"/>
              <a:ea typeface="Calibri" panose="020F0502020204030204" pitchFamily="34" charset="0"/>
              <a:cs typeface="Simplified Arabic" panose="02020603050405020304" pitchFamily="18" charset="-78"/>
            </a:endParaRPr>
          </a:p>
          <a:p>
            <a:pPr algn="just" rtl="1">
              <a:lnSpc>
                <a:spcPct val="107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فإذا كان الجسم يقطع إزاحات متساوية فى أزمنة متساوية يمكن </a:t>
            </a:r>
            <a:r>
              <a:rPr lang="ar-EG" sz="2400" dirty="0" smtClean="0">
                <a:latin typeface="Times New Roman" panose="02020603050405020304" pitchFamily="18" charset="0"/>
                <a:ea typeface="Calibri" panose="020F0502020204030204" pitchFamily="34" charset="0"/>
                <a:cs typeface="Simplified Arabic" panose="02020603050405020304" pitchFamily="18" charset="-78"/>
              </a:rPr>
              <a:t>توض</a:t>
            </a:r>
            <a:r>
              <a:rPr lang="ar-KW" sz="2400" dirty="0" smtClean="0">
                <a:latin typeface="Times New Roman" panose="02020603050405020304" pitchFamily="18" charset="0"/>
                <a:ea typeface="Calibri" panose="020F0502020204030204" pitchFamily="34" charset="0"/>
                <a:cs typeface="Simplified Arabic" panose="02020603050405020304" pitchFamily="18" charset="-78"/>
              </a:rPr>
              <a:t>ي</a:t>
            </a:r>
            <a:r>
              <a:rPr lang="ar-EG" sz="2400" dirty="0" smtClean="0">
                <a:latin typeface="Times New Roman" panose="02020603050405020304" pitchFamily="18" charset="0"/>
                <a:ea typeface="Calibri" panose="020F0502020204030204" pitchFamily="34" charset="0"/>
                <a:cs typeface="Simplified Arabic" panose="02020603050405020304" pitchFamily="18" charset="-78"/>
              </a:rPr>
              <a:t>حه </a:t>
            </a:r>
            <a:r>
              <a:rPr lang="ar-EG" sz="2400" dirty="0">
                <a:latin typeface="Times New Roman" panose="02020603050405020304" pitchFamily="18" charset="0"/>
                <a:ea typeface="Calibri" panose="020F0502020204030204" pitchFamily="34" charset="0"/>
                <a:cs typeface="Simplified Arabic" panose="02020603050405020304" pitchFamily="18" charset="-78"/>
              </a:rPr>
              <a:t>كما فى الرسم البياني التالي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pPr>
            <a:r>
              <a:rPr lang="ar-EG" sz="2400" dirty="0">
                <a:latin typeface="Times New Roman" panose="02020603050405020304" pitchFamily="18" charset="0"/>
                <a:ea typeface="Calibri" panose="020F0502020204030204" pitchFamily="34" charset="0"/>
                <a:cs typeface="Simplified Arabic" panose="02020603050405020304" pitchFamily="18" charset="-78"/>
              </a:rPr>
              <a:t>العلاقة البيانية بين الإزاحة (</a:t>
            </a:r>
            <a:r>
              <a:rPr lang="en-US" sz="2400" b="1" dirty="0">
                <a:latin typeface="Times New Roman" panose="02020603050405020304" pitchFamily="18" charset="0"/>
                <a:ea typeface="Calibri" panose="020F0502020204030204" pitchFamily="34" charset="0"/>
                <a:cs typeface="Simplified Arabic" panose="02020603050405020304" pitchFamily="18" charset="-78"/>
              </a:rPr>
              <a:t>X</a:t>
            </a:r>
            <a:r>
              <a:rPr lang="ar-EG" sz="2400" dirty="0">
                <a:latin typeface="Times New Roman" panose="02020603050405020304" pitchFamily="18" charset="0"/>
                <a:ea typeface="Calibri" panose="020F0502020204030204" pitchFamily="34" charset="0"/>
                <a:cs typeface="Simplified Arabic" panose="02020603050405020304" pitchFamily="18" charset="-78"/>
              </a:rPr>
              <a:t>) علي المحور الرأسي والزمن (</a:t>
            </a:r>
            <a:r>
              <a:rPr lang="en-US" sz="2400" b="1" dirty="0">
                <a:latin typeface="Times New Roman" panose="02020603050405020304" pitchFamily="18" charset="0"/>
                <a:ea typeface="Calibri" panose="020F0502020204030204" pitchFamily="34" charset="0"/>
                <a:cs typeface="Simplified Arabic" panose="02020603050405020304" pitchFamily="18" charset="-78"/>
              </a:rPr>
              <a:t>t</a:t>
            </a:r>
            <a:r>
              <a:rPr lang="ar-EG" sz="2400" dirty="0">
                <a:latin typeface="Times New Roman" panose="02020603050405020304" pitchFamily="18" charset="0"/>
                <a:ea typeface="Calibri" panose="020F0502020204030204" pitchFamily="34" charset="0"/>
                <a:cs typeface="Simplified Arabic" panose="02020603050405020304" pitchFamily="18" charset="-78"/>
              </a:rPr>
              <a:t>) علي المحور الأفقي فى خط مستقيم.</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733385" y="3318566"/>
            <a:ext cx="4858246" cy="3177650"/>
          </a:xfrm>
          <a:prstGeom prst="rect">
            <a:avLst/>
          </a:prstGeom>
        </p:spPr>
      </p:pic>
    </p:spTree>
    <p:extLst>
      <p:ext uri="{BB962C8B-B14F-4D97-AF65-F5344CB8AC3E}">
        <p14:creationId xmlns:p14="http://schemas.microsoft.com/office/powerpoint/2010/main" val="37090541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2" end="2"/>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10100"/>
                <a:ext cx="10515600" cy="6202017"/>
              </a:xfrm>
            </p:spPr>
            <p:txBody>
              <a:bodyPr/>
              <a:lstStyle/>
              <a:p>
                <a:pPr algn="just" rtl="1"/>
                <a:r>
                  <a:rPr lang="ar-KW" dirty="0" smtClean="0"/>
                  <a:t>كما يمكن </a:t>
                </a:r>
                <a:r>
                  <a:rPr lang="ar-KW" dirty="0" smtClean="0">
                    <a:solidFill>
                      <a:srgbClr val="00B0F0"/>
                    </a:solidFill>
                  </a:rPr>
                  <a:t>التمثيل البيانى للسرعه المتوسطه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  </m:t>
                        </m:r>
                        <m:r>
                          <a:rPr lang="en-US" i="1">
                            <a:latin typeface="Cambria Math" panose="02040503050406030204" pitchFamily="18" charset="0"/>
                          </a:rPr>
                          <m:t>𝑣</m:t>
                        </m:r>
                      </m:e>
                    </m:acc>
                  </m:oMath>
                </a14:m>
                <a:r>
                  <a:rPr lang="en-US" dirty="0"/>
                  <a:t> </a:t>
                </a:r>
                <a:r>
                  <a:rPr lang="ar-SA" dirty="0"/>
                  <a:t>من خلال الازاحه على المحور الرأسى والزمن على المحور الأفقى والذى ينتج عنه منحنى يمر إمتداه من نقطه الأصل. ولحساب السرعه المتوسطه يتم مد خط مستقيم يصل من نقطه البدايه الى نقطه النهايه ،وميل هذا المستقيم يمثل السرعه المتوسطه.</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10100"/>
                <a:ext cx="10515600" cy="6202017"/>
              </a:xfrm>
              <a:blipFill rotWithShape="0">
                <a:blip r:embed="rId2"/>
                <a:stretch>
                  <a:fillRect l="-2203" t="-1967" r="-104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505075" y="2242268"/>
            <a:ext cx="6050528" cy="4086970"/>
          </a:xfrm>
          <a:prstGeom prst="rect">
            <a:avLst/>
          </a:prstGeom>
        </p:spPr>
      </p:pic>
    </p:spTree>
    <p:extLst>
      <p:ext uri="{BB962C8B-B14F-4D97-AF65-F5344CB8AC3E}">
        <p14:creationId xmlns:p14="http://schemas.microsoft.com/office/powerpoint/2010/main" val="32297074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14400" y="174930"/>
            <a:ext cx="10363200" cy="1820848"/>
          </a:xfrm>
          <a:prstGeom prst="rect">
            <a:avLst/>
          </a:prstGeom>
        </p:spPr>
      </p:pic>
    </p:spTree>
    <p:extLst>
      <p:ext uri="{BB962C8B-B14F-4D97-AF65-F5344CB8AC3E}">
        <p14:creationId xmlns:p14="http://schemas.microsoft.com/office/powerpoint/2010/main" val="226006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6449" y="180479"/>
            <a:ext cx="10363200" cy="869094"/>
          </a:xfrm>
          <a:prstGeom prst="rect">
            <a:avLst/>
          </a:prstGeom>
        </p:spPr>
      </p:pic>
      <p:pic>
        <p:nvPicPr>
          <p:cNvPr id="7" name="Picture 6"/>
          <p:cNvPicPr>
            <a:picLocks noChangeAspect="1"/>
          </p:cNvPicPr>
          <p:nvPr/>
        </p:nvPicPr>
        <p:blipFill>
          <a:blip r:embed="rId3"/>
          <a:stretch>
            <a:fillRect/>
          </a:stretch>
        </p:blipFill>
        <p:spPr>
          <a:xfrm>
            <a:off x="3025761" y="2234316"/>
            <a:ext cx="6124575" cy="3729161"/>
          </a:xfrm>
          <a:prstGeom prst="rect">
            <a:avLst/>
          </a:prstGeom>
        </p:spPr>
      </p:pic>
    </p:spTree>
    <p:extLst>
      <p:ext uri="{BB962C8B-B14F-4D97-AF65-F5344CB8AC3E}">
        <p14:creationId xmlns:p14="http://schemas.microsoft.com/office/powerpoint/2010/main" val="30333733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124"/>
            <a:ext cx="10515600" cy="938254"/>
          </a:xfrm>
        </p:spPr>
        <p:txBody>
          <a:bodyPr/>
          <a:lstStyle/>
          <a:p>
            <a:pPr algn="ctr" rtl="1"/>
            <a:r>
              <a:rPr lang="ar-EG" dirty="0"/>
              <a:t>العجلة </a:t>
            </a:r>
            <a:r>
              <a:rPr lang="en-US" b="1" dirty="0"/>
              <a:t>Acceleration</a:t>
            </a:r>
            <a:endParaRPr lang="en-US" dirty="0"/>
          </a:p>
        </p:txBody>
      </p:sp>
      <p:sp>
        <p:nvSpPr>
          <p:cNvPr id="3" name="Content Placeholder 2"/>
          <p:cNvSpPr>
            <a:spLocks noGrp="1"/>
          </p:cNvSpPr>
          <p:nvPr>
            <p:ph idx="1"/>
          </p:nvPr>
        </p:nvSpPr>
        <p:spPr>
          <a:xfrm>
            <a:off x="190831" y="1383528"/>
            <a:ext cx="11767931" cy="5080882"/>
          </a:xfrm>
        </p:spPr>
        <p:txBody>
          <a:bodyPr/>
          <a:lstStyle/>
          <a:p>
            <a:pPr algn="r" rtl="1"/>
            <a:r>
              <a:rPr lang="ar-EG" dirty="0"/>
              <a:t>وتعرف العجلة ميكانيكياً بأنها :</a:t>
            </a:r>
            <a:endParaRPr lang="en-US" dirty="0"/>
          </a:p>
          <a:p>
            <a:pPr marL="0" indent="0" algn="r" rtl="1">
              <a:buNone/>
            </a:pPr>
            <a:r>
              <a:rPr lang="ar-EG" dirty="0"/>
              <a:t>	</a:t>
            </a:r>
            <a:r>
              <a:rPr lang="ar-KW" dirty="0" smtClean="0"/>
              <a:t>معدل</a:t>
            </a:r>
            <a:r>
              <a:rPr lang="ar-EG" dirty="0" smtClean="0"/>
              <a:t> </a:t>
            </a:r>
            <a:r>
              <a:rPr lang="ar-EG" dirty="0"/>
              <a:t>التغير فى السرعة بالنسبة للزمن أو هي معدل التغير الزمني فى سرعة الجسم</a:t>
            </a:r>
            <a:r>
              <a:rPr lang="ar-EG" dirty="0" smtClean="0"/>
              <a:t>.</a:t>
            </a:r>
            <a:endParaRPr lang="ar-KW" dirty="0" smtClean="0"/>
          </a:p>
          <a:p>
            <a:pPr marL="0" indent="0" algn="r" rtl="1">
              <a:buNone/>
            </a:pPr>
            <a:r>
              <a:rPr lang="ar-KW" dirty="0" smtClean="0"/>
              <a:t>انواع العجله(التسارع)</a:t>
            </a:r>
          </a:p>
          <a:p>
            <a:pPr algn="r" rtl="1">
              <a:buFont typeface="Wingdings" panose="05000000000000000000" pitchFamily="2" charset="2"/>
              <a:buChar char="v"/>
            </a:pPr>
            <a:r>
              <a:rPr lang="ar-EG" b="1" dirty="0" smtClean="0"/>
              <a:t>العجلة المنتظمة</a:t>
            </a:r>
            <a:r>
              <a:rPr lang="ar-KW" b="1" dirty="0" smtClean="0"/>
              <a:t>(التسارع)</a:t>
            </a:r>
            <a:endParaRPr lang="en-US" dirty="0"/>
          </a:p>
          <a:p>
            <a:pPr algn="just" rtl="1"/>
            <a:r>
              <a:rPr lang="ar-KW" b="1" dirty="0" smtClean="0"/>
              <a:t>الت</a:t>
            </a:r>
            <a:r>
              <a:rPr lang="ar-SA" b="1" dirty="0" smtClean="0"/>
              <a:t>سارع </a:t>
            </a:r>
            <a:r>
              <a:rPr lang="ar-SA" b="1" dirty="0"/>
              <a:t>المنتظم</a:t>
            </a:r>
            <a:r>
              <a:rPr lang="ar-SA" dirty="0"/>
              <a:t> أو </a:t>
            </a:r>
            <a:r>
              <a:rPr lang="ar-SA" b="1" dirty="0"/>
              <a:t>التسارع الثابت</a:t>
            </a:r>
            <a:r>
              <a:rPr lang="ar-SA" dirty="0"/>
              <a:t> هو نوع من أنواع الحركة التي تكون فيها </a:t>
            </a:r>
            <a:r>
              <a:rPr lang="ar-KW" dirty="0" smtClean="0"/>
              <a:t>السرعه المتجهه</a:t>
            </a:r>
            <a:r>
              <a:rPr lang="en-US" dirty="0"/>
              <a:t> </a:t>
            </a:r>
            <a:r>
              <a:rPr lang="ar-SA" dirty="0"/>
              <a:t>لجسم تتغير بمقادير متساوية في فترات زمنية متساوية. مثال أبرز مثال على التسارع المنتظم </a:t>
            </a:r>
            <a:r>
              <a:rPr lang="ar-SA" dirty="0" smtClean="0"/>
              <a:t>هو</a:t>
            </a:r>
            <a:r>
              <a:rPr lang="ar-KW" dirty="0" smtClean="0"/>
              <a:t>السقوط الحر</a:t>
            </a:r>
            <a:r>
              <a:rPr lang="ar-SA" dirty="0" smtClean="0"/>
              <a:t>لجسم.</a:t>
            </a:r>
            <a:endParaRPr lang="ar-KW" dirty="0" smtClean="0"/>
          </a:p>
          <a:p>
            <a:pPr algn="r" rtl="1"/>
            <a:r>
              <a:rPr lang="ar-EG" b="1" dirty="0"/>
              <a:t>العجلة غير المنتظمة </a:t>
            </a:r>
            <a:r>
              <a:rPr lang="ar-KW" b="1" dirty="0" smtClean="0">
                <a:sym typeface="Wingdings" panose="05000000000000000000" pitchFamily="2" charset="2"/>
              </a:rPr>
              <a:t>(التسارع)</a:t>
            </a:r>
            <a:endParaRPr lang="en-US" dirty="0"/>
          </a:p>
          <a:p>
            <a:pPr marL="0" indent="0" algn="r" rtl="1">
              <a:buNone/>
            </a:pPr>
            <a:r>
              <a:rPr lang="ar-KW" dirty="0"/>
              <a:t> </a:t>
            </a:r>
            <a:r>
              <a:rPr lang="ar-KW" dirty="0" smtClean="0"/>
              <a:t>وهو التسارع الذى لو</a:t>
            </a:r>
            <a:r>
              <a:rPr lang="ar-EG" dirty="0" smtClean="0"/>
              <a:t> تحرك به </a:t>
            </a:r>
            <a:r>
              <a:rPr lang="ar-EG" dirty="0"/>
              <a:t>الجسم </a:t>
            </a:r>
            <a:r>
              <a:rPr lang="ar-KW" dirty="0" smtClean="0"/>
              <a:t>ل</a:t>
            </a:r>
            <a:r>
              <a:rPr lang="ar-EG" dirty="0" smtClean="0"/>
              <a:t>تغير</a:t>
            </a:r>
            <a:r>
              <a:rPr lang="ar-KW" dirty="0" smtClean="0"/>
              <a:t>ت</a:t>
            </a:r>
            <a:r>
              <a:rPr lang="ar-EG" dirty="0" smtClean="0"/>
              <a:t> </a:t>
            </a:r>
            <a:r>
              <a:rPr lang="ar-EG" dirty="0"/>
              <a:t>سرعته </a:t>
            </a:r>
            <a:r>
              <a:rPr lang="ar-KW" dirty="0" smtClean="0"/>
              <a:t>بمقادير</a:t>
            </a:r>
            <a:r>
              <a:rPr lang="ar-EG" dirty="0" smtClean="0"/>
              <a:t>غير </a:t>
            </a:r>
            <a:r>
              <a:rPr lang="ar-EG" dirty="0"/>
              <a:t>متساوية فى ازمنة متساوية.</a:t>
            </a:r>
            <a:endParaRPr lang="en-US" dirty="0"/>
          </a:p>
          <a:p>
            <a:pPr marL="0" indent="0" algn="just" rtl="1">
              <a:buNone/>
            </a:pPr>
            <a:endParaRPr lang="en-US" dirty="0"/>
          </a:p>
        </p:txBody>
      </p:sp>
    </p:spTree>
    <p:extLst>
      <p:ext uri="{BB962C8B-B14F-4D97-AF65-F5344CB8AC3E}">
        <p14:creationId xmlns:p14="http://schemas.microsoft.com/office/powerpoint/2010/main" val="37459065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3" end="3"/>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5" end="5"/>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348" y="230589"/>
            <a:ext cx="10603832" cy="5938354"/>
          </a:xfrm>
        </p:spPr>
        <p:txBody>
          <a:bodyPr/>
          <a:lstStyle/>
          <a:p>
            <a:pPr algn="r" rtl="1"/>
            <a:r>
              <a:rPr lang="ar-SA" sz="3200" b="1" dirty="0"/>
              <a:t>من أساسيات دراسة علم وصف الحركة الكينماتيكا </a:t>
            </a:r>
            <a:r>
              <a:rPr lang="en-GB" sz="3200" b="1" dirty="0"/>
              <a:t>Kinematics</a:t>
            </a:r>
            <a:r>
              <a:rPr lang="ar-SA" sz="3200" b="1" dirty="0"/>
              <a:t> للأجسام المادية هو دراسة كل من</a:t>
            </a:r>
            <a:r>
              <a:rPr lang="en-US" sz="3200" b="1" dirty="0"/>
              <a:t>:-</a:t>
            </a:r>
            <a:r>
              <a:rPr lang="ar-SA" sz="3200" b="1" dirty="0"/>
              <a:t> </a:t>
            </a:r>
            <a:endParaRPr lang="en-US" sz="3200" b="1" dirty="0" smtClean="0"/>
          </a:p>
          <a:p>
            <a:pPr algn="r" rtl="1"/>
            <a:endParaRPr lang="en-US" sz="3200" b="1" dirty="0"/>
          </a:p>
          <a:p>
            <a:pPr marL="0" indent="0" algn="just" rtl="1">
              <a:buNone/>
            </a:pPr>
            <a:r>
              <a:rPr lang="ar-SA" b="1" dirty="0" smtClean="0"/>
              <a:t>الإزاحة</a:t>
            </a:r>
            <a:r>
              <a:rPr lang="en-GB" b="1" dirty="0"/>
              <a:t>Displacement</a:t>
            </a:r>
            <a:r>
              <a:rPr lang="en-US" b="1" dirty="0"/>
              <a:t> </a:t>
            </a:r>
            <a:r>
              <a:rPr lang="en-GB" b="1" dirty="0"/>
              <a:t> </a:t>
            </a:r>
            <a:r>
              <a:rPr lang="ar-SA" b="1" dirty="0"/>
              <a:t> والسرعة </a:t>
            </a:r>
            <a:r>
              <a:rPr lang="en-GB" b="1" dirty="0"/>
              <a:t>Velocity</a:t>
            </a:r>
            <a:r>
              <a:rPr lang="ar-SA" b="1" dirty="0"/>
              <a:t> والعجلة </a:t>
            </a:r>
            <a:r>
              <a:rPr lang="en-GB" b="1" dirty="0"/>
              <a:t>Acceleration</a:t>
            </a:r>
            <a:r>
              <a:rPr lang="ar-SA" b="1" dirty="0"/>
              <a:t>.  ونحتاج هنا إلى اعتماد محاور إسناد لتحديد موضع الجسم المتحرك عند أزمنة مختلفة ومن المناسب اعتماد محاور الإسناد الكارتيزية أو ما سميت بـ </a:t>
            </a:r>
            <a:r>
              <a:rPr lang="en-GB" b="1" dirty="0"/>
              <a:t>rectangular coordinate (x,y,z)</a:t>
            </a:r>
            <a:r>
              <a:rPr lang="ar-SA" b="1" dirty="0"/>
              <a:t>، فمثلاً نحتاج إلى تحديد موقع جسم ما إلى إسناده إلى مرجعية محددة فمثلاً يمكن اعتبار متجه الموضع </a:t>
            </a:r>
            <a:r>
              <a:rPr lang="en-US" b="1" dirty="0"/>
              <a:t>Positionvector</a:t>
            </a:r>
            <a:r>
              <a:rPr lang="ar-SA" b="1" dirty="0"/>
              <a:t> هو المتجه الواصل من مركز إسناد معين إلى مكان الجسم الذي يراد تحديده.  كما في الشكل(...) حيث تم اعتبار مركز الإسناد في بعدين فقط هو مركز المحاور </a:t>
            </a:r>
            <a:r>
              <a:rPr lang="en-US" b="1" dirty="0"/>
              <a:t>x, y</a:t>
            </a:r>
            <a:endParaRPr lang="en-US" dirty="0"/>
          </a:p>
          <a:p>
            <a:pPr marL="0" indent="0" algn="just" rtl="1">
              <a:buNone/>
            </a:pPr>
            <a:endParaRPr lang="en-US" sz="3200" dirty="0"/>
          </a:p>
        </p:txBody>
      </p:sp>
    </p:spTree>
    <p:extLst>
      <p:ext uri="{BB962C8B-B14F-4D97-AF65-F5344CB8AC3E}">
        <p14:creationId xmlns:p14="http://schemas.microsoft.com/office/powerpoint/2010/main" val="4062562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73711"/>
                <a:ext cx="10515600" cy="5803252"/>
              </a:xfrm>
            </p:spPr>
            <p:txBody>
              <a:bodyPr anchor="ctr"/>
              <a:lstStyle/>
              <a:p>
                <a:pPr lvl="0" algn="just" rtl="1">
                  <a:buFont typeface="Wingdings" panose="05000000000000000000" pitchFamily="2" charset="2"/>
                  <a:buChar char="q"/>
                </a:pPr>
                <a:r>
                  <a:rPr lang="ar-KW" b="1" dirty="0" smtClean="0"/>
                  <a:t>كما يمكن تقسيم التسارع الى:</a:t>
                </a:r>
              </a:p>
              <a:p>
                <a:pPr lvl="0" algn="just" rtl="1"/>
                <a:r>
                  <a:rPr lang="ar-KW" b="1" dirty="0" smtClean="0"/>
                  <a:t>ا</a:t>
                </a:r>
                <a:r>
                  <a:rPr lang="ar-EG" b="1" dirty="0" smtClean="0"/>
                  <a:t>لتسارع </a:t>
                </a:r>
                <a:r>
                  <a:rPr lang="ar-EG" b="1" dirty="0"/>
                  <a:t>المتوسط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𝑎</m:t>
                        </m:r>
                      </m:e>
                    </m:acc>
                  </m:oMath>
                </a14:m>
                <a:r>
                  <a:rPr lang="ar-SA" dirty="0"/>
                  <a:t> يركز على التسارع عند بدايه ونهايه الحركه فقط ولايهتم بما يحدث لقيمه التسارع بين نقطى البدايه والنهايه ويم احتسابه من </a:t>
                </a:r>
                <a14:m>
                  <m:oMath xmlns:m="http://schemas.openxmlformats.org/officeDocument/2006/math">
                    <m:f>
                      <m:fPr>
                        <m:ctrlPr>
                          <a:rPr lang="en-US" b="1" i="1">
                            <a:latin typeface="Cambria Math" panose="02040503050406030204" pitchFamily="18" charset="0"/>
                          </a:rPr>
                        </m:ctrlPr>
                      </m:fPr>
                      <m:num>
                        <m:r>
                          <a:rPr lang="ar-EG">
                            <a:latin typeface="Cambria Math" panose="02040503050406030204" pitchFamily="18" charset="0"/>
                          </a:rPr>
                          <m:t>السرعه</m:t>
                        </m:r>
                      </m:num>
                      <m:den>
                        <m:r>
                          <a:rPr lang="ar-EG">
                            <a:latin typeface="Cambria Math" panose="02040503050406030204" pitchFamily="18" charset="0"/>
                          </a:rPr>
                          <m:t>الزمن</m:t>
                        </m:r>
                      </m:den>
                    </m:f>
                    <m:r>
                      <a:rPr lang="en-US" b="1" i="1">
                        <a:latin typeface="Cambria Math" panose="02040503050406030204" pitchFamily="18" charset="0"/>
                      </a:rPr>
                      <m:t>  </m:t>
                    </m:r>
                  </m:oMath>
                </a14:m>
                <a:r>
                  <a:rPr lang="en-US" b="1" dirty="0"/>
                  <a:t> </a:t>
                </a:r>
                <a:r>
                  <a:rPr lang="ar-EG" i="1" dirty="0"/>
                  <a:t>.       </a:t>
                </a:r>
                <a:endParaRPr lang="en-US" dirty="0"/>
              </a:p>
              <a:p>
                <a:pPr lvl="0" algn="just" rtl="1"/>
                <a:r>
                  <a:rPr lang="ar-EG" b="1" dirty="0"/>
                  <a:t>التسارع اللحظى </a:t>
                </a:r>
                <a:r>
                  <a:rPr lang="en-US" dirty="0"/>
                  <a:t>a </a:t>
                </a:r>
                <a:r>
                  <a:rPr lang="ar-EG" dirty="0"/>
                  <a:t> يبين التسارع عند لحظه معينه يتم تعينها، وتتأثر قيمته بشكل مباشر عند تغيير قيمه التسارع بين نقطتى البدايه والنهايه،ويتم احتسابه من ميل المماس لمنحنى السرعه المتجه والزمن</a:t>
                </a:r>
                <a:endParaRPr lang="en-US" dirty="0"/>
              </a:p>
              <a:p>
                <a:pPr algn="just" rtl="1"/>
                <a:r>
                  <a:rPr lang="ar-EG" b="1" dirty="0"/>
                  <a:t>والتسارع المتوسط = التسارع اللحظى فى حاله اذا كان يسر الجسم بتسارع منتظم من البدايه الى النهايه</a:t>
                </a:r>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73711"/>
                <a:ext cx="10515600" cy="5803252"/>
              </a:xfrm>
              <a:blipFill rotWithShape="0">
                <a:blip r:embed="rId2"/>
                <a:stretch>
                  <a:fillRect l="-2203" r="-1043"/>
                </a:stretch>
              </a:blipFill>
            </p:spPr>
            <p:txBody>
              <a:bodyPr/>
              <a:lstStyle/>
              <a:p>
                <a:r>
                  <a:rPr lang="en-US">
                    <a:noFill/>
                  </a:rPr>
                  <a:t> </a:t>
                </a:r>
              </a:p>
            </p:txBody>
          </p:sp>
        </mc:Fallback>
      </mc:AlternateContent>
    </p:spTree>
    <p:extLst>
      <p:ext uri="{BB962C8B-B14F-4D97-AF65-F5344CB8AC3E}">
        <p14:creationId xmlns:p14="http://schemas.microsoft.com/office/powerpoint/2010/main" val="2663687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6835"/>
            <a:ext cx="10515600" cy="5660128"/>
          </a:xfrm>
        </p:spPr>
        <p:txBody>
          <a:bodyPr/>
          <a:lstStyle/>
          <a:p>
            <a:pPr algn="r" rtl="1"/>
            <a:r>
              <a:rPr lang="ar-EG" dirty="0"/>
              <a:t>ويمكن تعيين العجلة من خلال المعادلة </a:t>
            </a:r>
            <a:r>
              <a:rPr lang="ar-EG" dirty="0" smtClean="0"/>
              <a:t>التالية:</a:t>
            </a:r>
            <a:endParaRPr lang="ar-KW" dirty="0" smtClean="0"/>
          </a:p>
          <a:p>
            <a:pPr marL="0" indent="0" algn="r" rtl="1">
              <a:buNone/>
            </a:pPr>
            <a:endParaRPr lang="ar-KW" dirty="0" smtClean="0"/>
          </a:p>
          <a:p>
            <a:pPr marL="0" indent="0" algn="r" rtl="1">
              <a:buNone/>
            </a:pPr>
            <a:endParaRPr lang="ar-KW" dirty="0"/>
          </a:p>
          <a:p>
            <a:pPr marL="0" indent="0" algn="ctr" rtl="1">
              <a:buNone/>
            </a:pPr>
            <a:endParaRPr lang="en-US" dirty="0"/>
          </a:p>
        </p:txBody>
      </p:sp>
      <p:pic>
        <p:nvPicPr>
          <p:cNvPr id="4" name="Picture 3"/>
          <p:cNvPicPr/>
          <p:nvPr/>
        </p:nvPicPr>
        <p:blipFill>
          <a:blip r:embed="rId2"/>
          <a:stretch>
            <a:fillRect/>
          </a:stretch>
        </p:blipFill>
        <p:spPr>
          <a:xfrm>
            <a:off x="2496709" y="2186609"/>
            <a:ext cx="7323151" cy="3840480"/>
          </a:xfrm>
          <a:prstGeom prst="rect">
            <a:avLst/>
          </a:prstGeom>
        </p:spPr>
      </p:pic>
    </p:spTree>
    <p:extLst>
      <p:ext uri="{BB962C8B-B14F-4D97-AF65-F5344CB8AC3E}">
        <p14:creationId xmlns:p14="http://schemas.microsoft.com/office/powerpoint/2010/main" val="1304995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685" y="548640"/>
            <a:ext cx="11736125" cy="6130456"/>
          </a:xfrm>
        </p:spPr>
        <p:txBody>
          <a:bodyPr/>
          <a:lstStyle/>
          <a:p>
            <a:pPr algn="r" rtl="1"/>
            <a:r>
              <a:rPr lang="ar-EG" b="1" dirty="0"/>
              <a:t>التمثيل البياني للعجلة </a:t>
            </a:r>
            <a:endParaRPr lang="en-US" dirty="0"/>
          </a:p>
          <a:p>
            <a:pPr algn="r" rtl="1">
              <a:buFont typeface="Wingdings" panose="05000000000000000000" pitchFamily="2" charset="2"/>
              <a:buChar char="R"/>
            </a:pPr>
            <a:r>
              <a:rPr lang="ar-EG" dirty="0" smtClean="0"/>
              <a:t>العجلة </a:t>
            </a:r>
            <a:r>
              <a:rPr lang="ar-EG" dirty="0"/>
              <a:t>فى خط مستقيم (عجلة منتظمة) </a:t>
            </a:r>
            <a:r>
              <a:rPr lang="ar-KW" dirty="0"/>
              <a:t>اى أن </a:t>
            </a:r>
            <a:r>
              <a:rPr lang="ar-EG" dirty="0"/>
              <a:t>الجسم يتحرك بحيث تتغير سرعته بمقادير متساوية فى أزمنة متساوية </a:t>
            </a:r>
            <a:r>
              <a:rPr lang="ar-KW" dirty="0" smtClean="0"/>
              <a:t>.</a:t>
            </a:r>
          </a:p>
          <a:p>
            <a:pPr marL="0" indent="0" algn="r" rtl="1">
              <a:buNone/>
            </a:pPr>
            <a:endParaRPr lang="ar-KW" dirty="0" smtClean="0"/>
          </a:p>
          <a:p>
            <a:pPr marL="0" indent="0" algn="r" rtl="1">
              <a:buNone/>
            </a:pPr>
            <a:endParaRPr lang="ar-KW" dirty="0"/>
          </a:p>
          <a:p>
            <a:pPr marL="0" indent="0" algn="r" rtl="1">
              <a:buNone/>
            </a:pPr>
            <a:endParaRPr lang="ar-KW" dirty="0" smtClean="0"/>
          </a:p>
          <a:p>
            <a:pPr marL="0" indent="0" algn="r" rtl="1">
              <a:buNone/>
            </a:pPr>
            <a:endParaRPr lang="ar-KW" dirty="0" smtClean="0"/>
          </a:p>
          <a:p>
            <a:pPr marL="0" indent="0" algn="r" rtl="1">
              <a:buNone/>
            </a:pPr>
            <a:endParaRPr lang="ar-KW" dirty="0"/>
          </a:p>
          <a:p>
            <a:pPr marL="0" indent="0" algn="r" rtl="1">
              <a:buNone/>
            </a:pPr>
            <a:endParaRPr lang="ar-KW" dirty="0" smtClean="0"/>
          </a:p>
          <a:p>
            <a:pPr marL="0" indent="0" algn="r" rtl="1">
              <a:buNone/>
            </a:pPr>
            <a:endParaRPr lang="ar-KW" dirty="0"/>
          </a:p>
          <a:p>
            <a:pPr marL="0" indent="0" algn="r" rtl="1">
              <a:buNone/>
            </a:pPr>
            <a:r>
              <a:rPr lang="ar-EG" sz="2000" b="1" dirty="0"/>
              <a:t>وهذا يعني أن الجسم يتحرك بعجلة منتظمة مقدارها (</a:t>
            </a:r>
            <a:r>
              <a:rPr lang="en-US" sz="2000" b="1" dirty="0"/>
              <a:t>10m/s</a:t>
            </a:r>
            <a:r>
              <a:rPr lang="en-US" sz="2000" b="1" baseline="30000" dirty="0"/>
              <a:t>2</a:t>
            </a:r>
            <a:r>
              <a:rPr lang="ar-EG" sz="2000" b="1" dirty="0"/>
              <a:t>)</a:t>
            </a:r>
            <a:endParaRPr lang="en-US" sz="2000" b="1" dirty="0"/>
          </a:p>
          <a:p>
            <a:pPr marL="0" indent="0" algn="r" rtl="1">
              <a:buNone/>
            </a:pPr>
            <a:endParaRPr lang="ar-KW" dirty="0" smtClean="0"/>
          </a:p>
          <a:p>
            <a:pPr marL="0" indent="0" algn="r" rtl="1">
              <a:buNone/>
            </a:pPr>
            <a:endParaRPr lang="en-US" dirty="0"/>
          </a:p>
        </p:txBody>
      </p:sp>
      <p:pic>
        <p:nvPicPr>
          <p:cNvPr id="4" name="Picture 3"/>
          <p:cNvPicPr>
            <a:picLocks noChangeAspect="1"/>
          </p:cNvPicPr>
          <p:nvPr/>
        </p:nvPicPr>
        <p:blipFill>
          <a:blip r:embed="rId2"/>
          <a:stretch>
            <a:fillRect/>
          </a:stretch>
        </p:blipFill>
        <p:spPr>
          <a:xfrm>
            <a:off x="214685" y="2138901"/>
            <a:ext cx="5430741" cy="3872284"/>
          </a:xfrm>
          <a:prstGeom prst="rect">
            <a:avLst/>
          </a:prstGeom>
        </p:spPr>
      </p:pic>
    </p:spTree>
    <p:extLst>
      <p:ext uri="{BB962C8B-B14F-4D97-AF65-F5344CB8AC3E}">
        <p14:creationId xmlns:p14="http://schemas.microsoft.com/office/powerpoint/2010/main" val="3332599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p:cTn id="2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054" y="238539"/>
            <a:ext cx="10515600" cy="6313336"/>
          </a:xfrm>
        </p:spPr>
        <p:txBody>
          <a:bodyPr/>
          <a:lstStyle/>
          <a:p>
            <a:pPr algn="r" rtl="1"/>
            <a:r>
              <a:rPr lang="ar-EG" b="1" dirty="0"/>
              <a:t>العجلة فى خط منحني:</a:t>
            </a:r>
            <a:r>
              <a:rPr lang="ar-EG" dirty="0"/>
              <a:t>  أى ان الجسم يتحرك بحيث تتغير سرعته بمقادير غيرمتساوية فى أزمنة غير متساوية</a:t>
            </a:r>
            <a:r>
              <a:rPr lang="ar-EG" dirty="0" smtClean="0"/>
              <a:t>.</a:t>
            </a:r>
            <a:endParaRPr lang="ar-KW" dirty="0" smtClean="0"/>
          </a:p>
          <a:p>
            <a:pPr algn="r" rtl="1"/>
            <a:endParaRPr lang="ar-KW" dirty="0"/>
          </a:p>
          <a:p>
            <a:pPr algn="r" rtl="1"/>
            <a:endParaRPr lang="ar-KW" dirty="0" smtClean="0"/>
          </a:p>
          <a:p>
            <a:pPr marL="0" indent="0" algn="r" rtl="1">
              <a:buNone/>
            </a:pPr>
            <a:endParaRPr lang="en-US" dirty="0"/>
          </a:p>
        </p:txBody>
      </p:sp>
      <p:pic>
        <p:nvPicPr>
          <p:cNvPr id="4" name="Picture 3"/>
          <p:cNvPicPr>
            <a:picLocks noChangeAspect="1"/>
          </p:cNvPicPr>
          <p:nvPr/>
        </p:nvPicPr>
        <p:blipFill>
          <a:blip r:embed="rId2"/>
          <a:stretch>
            <a:fillRect/>
          </a:stretch>
        </p:blipFill>
        <p:spPr>
          <a:xfrm>
            <a:off x="2814762" y="882596"/>
            <a:ext cx="5672013" cy="5494350"/>
          </a:xfrm>
          <a:prstGeom prst="rect">
            <a:avLst/>
          </a:prstGeom>
        </p:spPr>
      </p:pic>
    </p:spTree>
    <p:extLst>
      <p:ext uri="{BB962C8B-B14F-4D97-AF65-F5344CB8AC3E}">
        <p14:creationId xmlns:p14="http://schemas.microsoft.com/office/powerpoint/2010/main" val="4052217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565" y="389614"/>
            <a:ext cx="11433976" cy="6066845"/>
          </a:xfrm>
        </p:spPr>
        <p:txBody>
          <a:bodyPr/>
          <a:lstStyle/>
          <a:p>
            <a:pPr algn="r" rtl="1">
              <a:buFont typeface="Wingdings" panose="05000000000000000000" pitchFamily="2" charset="2"/>
              <a:buChar char="q"/>
            </a:pPr>
            <a:r>
              <a:rPr lang="ar-SA" b="1" dirty="0"/>
              <a:t>التسارع موجب:</a:t>
            </a:r>
            <a:endParaRPr lang="en-US" dirty="0"/>
          </a:p>
          <a:p>
            <a:pPr algn="r" rtl="1"/>
            <a:r>
              <a:rPr lang="ar-SA" dirty="0"/>
              <a:t>إذا كانت الحركه فى الاتجاه الموجب والسرعه تزداد.</a:t>
            </a:r>
            <a:endParaRPr lang="en-US" dirty="0"/>
          </a:p>
          <a:p>
            <a:pPr algn="r" rtl="1"/>
            <a:r>
              <a:rPr lang="ar-SA" dirty="0"/>
              <a:t>إذا كانت الحركه فى الإتجاه السالب والسرعه تقل</a:t>
            </a:r>
            <a:r>
              <a:rPr lang="ar-SA" dirty="0" smtClean="0"/>
              <a:t>.</a:t>
            </a:r>
            <a:endParaRPr lang="ar-KW" dirty="0" smtClean="0"/>
          </a:p>
          <a:p>
            <a:pPr marL="0" indent="0" algn="r" rtl="1">
              <a:buNone/>
            </a:pPr>
            <a:endParaRPr lang="en-US" dirty="0"/>
          </a:p>
          <a:p>
            <a:pPr algn="r" rtl="1">
              <a:buFont typeface="Wingdings" panose="05000000000000000000" pitchFamily="2" charset="2"/>
              <a:buChar char="q"/>
            </a:pPr>
            <a:r>
              <a:rPr lang="ar-SA" b="1" dirty="0"/>
              <a:t>التسارع سالب:</a:t>
            </a:r>
            <a:endParaRPr lang="en-US" dirty="0"/>
          </a:p>
          <a:p>
            <a:pPr algn="r" rtl="1"/>
            <a:r>
              <a:rPr lang="ar-SA" dirty="0"/>
              <a:t>إذا كانت الحركه فى الإتجاه الموجب والسرعه تقل.</a:t>
            </a:r>
            <a:endParaRPr lang="en-US" dirty="0"/>
          </a:p>
          <a:p>
            <a:pPr algn="r" rtl="1"/>
            <a:r>
              <a:rPr lang="ar-SA" dirty="0"/>
              <a:t>إذا كانت الحركه فى الإتجاه السالب والسرعه تزداد</a:t>
            </a:r>
            <a:endParaRPr lang="en-US" dirty="0"/>
          </a:p>
          <a:p>
            <a:pPr algn="r" rtl="1"/>
            <a:endParaRPr lang="en-US" dirty="0"/>
          </a:p>
        </p:txBody>
      </p:sp>
    </p:spTree>
    <p:extLst>
      <p:ext uri="{BB962C8B-B14F-4D97-AF65-F5344CB8AC3E}">
        <p14:creationId xmlns:p14="http://schemas.microsoft.com/office/powerpoint/2010/main" val="2412123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44253" y="336175"/>
            <a:ext cx="6376736" cy="3337328"/>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681789" y="4130842"/>
                <a:ext cx="11085095" cy="2332113"/>
              </a:xfrm>
              <a:prstGeom prst="rect">
                <a:avLst/>
              </a:prstGeom>
            </p:spPr>
            <p:txBody>
              <a:bodyPr wrap="square">
                <a:spAutoFit/>
              </a:bodyPr>
              <a:lstStyle/>
              <a:p>
                <a:pPr algn="r" rtl="1">
                  <a:lnSpc>
                    <a:spcPct val="107000"/>
                  </a:lnSpc>
                  <a:spcBef>
                    <a:spcPts val="200"/>
                  </a:spcBef>
                </a:pPr>
                <a:r>
                  <a:rPr lang="ar-SA" b="1" dirty="0" smtClean="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rPr>
                  <a:t>في الشكل (..) متجه الموضع </a:t>
                </a:r>
                <a14:m>
                  <m:oMath xmlns:m="http://schemas.openxmlformats.org/officeDocument/2006/math">
                    <m:sSub>
                      <m:sSubPr>
                        <m:ctrlPr>
                          <a:rPr lang="en-US" sz="2400" b="1"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𝒓</m:t>
                        </m:r>
                      </m:e>
                      <m:sub>
                        <m:r>
                          <a:rPr lang="en-US" sz="2400" b="1"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oMath>
                </a14:m>
                <a:r>
                  <a:rPr lang="ar-SA" b="1"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rPr>
                  <a:t>يحدد موضع الجسم عند بداية الحركة ومتجه الموضع  </a:t>
                </a:r>
                <a14:m>
                  <m:oMath xmlns:m="http://schemas.openxmlformats.org/officeDocument/2006/math">
                    <m:sSub>
                      <m:sSubPr>
                        <m:ctrlPr>
                          <a:rPr lang="en-US" sz="2400" b="1"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𝒓</m:t>
                        </m:r>
                      </m:e>
                      <m:sub>
                        <m:r>
                          <a:rPr lang="en-US" sz="2400" b="1"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a14:m>
                <a:r>
                  <a:rPr lang="ar-SA" b="1"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rPr>
                  <a:t>يحدد موقع الجسم النهائي بعد زمن وقدره </a:t>
                </a:r>
                <a:r>
                  <a:rPr lang="en-US" b="1"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rPr>
                  <a:t>t </a:t>
                </a:r>
                <a14:m>
                  <m:oMath xmlns:m="http://schemas.openxmlformats.org/officeDocument/2006/math">
                    <m:r>
                      <a:rPr lang="en-US" sz="2400" b="1" i="1">
                        <a:solidFill>
                          <a:srgbClr val="2E74B5"/>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2E74B5"/>
                        </a:solidFill>
                        <a:effectLst/>
                        <a:latin typeface="Cambria Math" panose="02040503050406030204" pitchFamily="18" charset="0"/>
                        <a:ea typeface="Times New Roman" panose="02020603050405020304" pitchFamily="18" charset="0"/>
                        <a:cs typeface="Times New Roman" panose="02020603050405020304" pitchFamily="18" charset="0"/>
                      </a:rPr>
                      <m:t>𝐭</m:t>
                    </m:r>
                    <m:r>
                      <a:rPr lang="en-US" sz="2400" b="1" i="1">
                        <a:solidFill>
                          <a:srgbClr val="2E74B5"/>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400" b="1" i="1">
                            <a:solidFill>
                              <a:srgbClr val="2E74B5"/>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400" b="1" i="1">
                                <a:solidFill>
                                  <a:srgbClr val="2E74B5"/>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2E74B5"/>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en-US" sz="2400" b="1" i="1">
                                <a:solidFill>
                                  <a:srgbClr val="2E74B5"/>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400" b="1" i="1">
                            <a:solidFill>
                              <a:srgbClr val="2E74B5"/>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b="1" i="1">
                                <a:solidFill>
                                  <a:srgbClr val="2E74B5"/>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2E74B5"/>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en-US" sz="2400" b="1" i="1">
                                <a:solidFill>
                                  <a:srgbClr val="2E74B5"/>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e>
                    </m:d>
                    <m:r>
                      <a:rPr lang="en-US" sz="2400" b="1" i="1">
                        <a:solidFill>
                          <a:srgbClr val="2E74B5"/>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b="1"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rPr>
                  <a:t>   </a:t>
                </a:r>
                <a:r>
                  <a:rPr lang="ar-SA" b="1"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rPr>
                  <a:t> وهنا فإن الإزاحة للجسم تعطى بالمعادلة (.....)</a:t>
                </a:r>
                <a:endParaRPr lang="en-US" sz="24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70510" marR="0" algn="ctr" rtl="1">
                  <a:lnSpc>
                    <a:spcPct val="107000"/>
                  </a:lnSpc>
                  <a:spcBef>
                    <a:spcPts val="0"/>
                  </a:spcBef>
                  <a:spcAft>
                    <a:spcPts val="800"/>
                  </a:spcAft>
                </a:pPr>
                <a:r>
                  <a:rPr lang="en-US" sz="2400" b="1" dirty="0">
                    <a:solidFill>
                      <a:srgbClr val="000080"/>
                    </a:solidFill>
                    <a:effectLst/>
                    <a:latin typeface="Calibri" panose="020F0502020204030204" pitchFamily="34" charset="0"/>
                    <a:ea typeface="Calibri" panose="020F0502020204030204" pitchFamily="34" charset="0"/>
                    <a:cs typeface="Arial" panose="020B0604020202020204" pitchFamily="34" charset="0"/>
                  </a:rPr>
                  <a:t>r</a:t>
                </a:r>
                <a:r>
                  <a:rPr lang="en-US" sz="2400" b="1" baseline="-25000" dirty="0">
                    <a:solidFill>
                      <a:srgbClr val="000080"/>
                    </a:solidFill>
                    <a:effectLst/>
                    <a:latin typeface="Calibri" panose="020F0502020204030204" pitchFamily="34" charset="0"/>
                    <a:ea typeface="Calibri" panose="020F0502020204030204" pitchFamily="34" charset="0"/>
                    <a:cs typeface="Arial" panose="020B0604020202020204" pitchFamily="34" charset="0"/>
                  </a:rPr>
                  <a:t>1</a:t>
                </a:r>
                <a:r>
                  <a:rPr lang="en-US" sz="2400" b="1" dirty="0">
                    <a:solidFill>
                      <a:srgbClr val="000080"/>
                    </a:solidFill>
                    <a:effectLst/>
                    <a:latin typeface="Calibri" panose="020F0502020204030204" pitchFamily="34" charset="0"/>
                    <a:ea typeface="Calibri" panose="020F0502020204030204" pitchFamily="34" charset="0"/>
                    <a:cs typeface="Arial" panose="020B0604020202020204" pitchFamily="34" charset="0"/>
                  </a:rPr>
                  <a:t> = </a:t>
                </a:r>
                <a:r>
                  <a:rPr lang="en-US" sz="2400" b="1" i="1" dirty="0">
                    <a:solidFill>
                      <a:srgbClr val="000080"/>
                    </a:solidFill>
                    <a:effectLst/>
                    <a:latin typeface="Calibri" panose="020F0502020204030204" pitchFamily="34" charset="0"/>
                    <a:ea typeface="Calibri" panose="020F0502020204030204" pitchFamily="34" charset="0"/>
                    <a:cs typeface="Arial" panose="020B0604020202020204" pitchFamily="34" charset="0"/>
                  </a:rPr>
                  <a:t>x</a:t>
                </a:r>
                <a:r>
                  <a:rPr lang="en-US" sz="2400" b="1" baseline="-25000" dirty="0">
                    <a:solidFill>
                      <a:srgbClr val="000080"/>
                    </a:solidFill>
                    <a:effectLst/>
                    <a:latin typeface="Calibri" panose="020F0502020204030204" pitchFamily="34" charset="0"/>
                    <a:ea typeface="Calibri" panose="020F0502020204030204" pitchFamily="34" charset="0"/>
                    <a:cs typeface="Arial" panose="020B0604020202020204" pitchFamily="34" charset="0"/>
                  </a:rPr>
                  <a:t>1</a:t>
                </a:r>
                <a:r>
                  <a:rPr lang="en-US" sz="2400" b="1" i="1" dirty="0">
                    <a:solidFill>
                      <a:srgbClr val="000080"/>
                    </a:solidFill>
                    <a:effectLst/>
                    <a:latin typeface="Calibri" panose="020F0502020204030204" pitchFamily="34" charset="0"/>
                    <a:ea typeface="Calibri" panose="020F0502020204030204" pitchFamily="34" charset="0"/>
                    <a:cs typeface="Arial" panose="020B0604020202020204" pitchFamily="34" charset="0"/>
                  </a:rPr>
                  <a:t>i</a:t>
                </a:r>
                <a:r>
                  <a:rPr lang="en-US" sz="2400" b="1" dirty="0">
                    <a:solidFill>
                      <a:srgbClr val="000080"/>
                    </a:solidFill>
                    <a:effectLst/>
                    <a:latin typeface="Calibri" panose="020F0502020204030204" pitchFamily="34" charset="0"/>
                    <a:ea typeface="Calibri" panose="020F0502020204030204" pitchFamily="34" charset="0"/>
                    <a:cs typeface="Arial" panose="020B0604020202020204" pitchFamily="34" charset="0"/>
                  </a:rPr>
                  <a:t> + </a:t>
                </a:r>
                <a:r>
                  <a:rPr lang="en-US" sz="2400" b="1" i="1" dirty="0">
                    <a:solidFill>
                      <a:srgbClr val="000080"/>
                    </a:solidFill>
                    <a:effectLst/>
                    <a:latin typeface="Calibri" panose="020F0502020204030204" pitchFamily="34" charset="0"/>
                    <a:ea typeface="Calibri" panose="020F0502020204030204" pitchFamily="34" charset="0"/>
                    <a:cs typeface="Arial" panose="020B0604020202020204" pitchFamily="34" charset="0"/>
                  </a:rPr>
                  <a:t>y</a:t>
                </a:r>
                <a:r>
                  <a:rPr lang="en-US" sz="2400" b="1" baseline="-25000" dirty="0">
                    <a:solidFill>
                      <a:srgbClr val="000080"/>
                    </a:solidFill>
                    <a:effectLst/>
                    <a:latin typeface="Calibri" panose="020F0502020204030204" pitchFamily="34" charset="0"/>
                    <a:ea typeface="Calibri" panose="020F0502020204030204" pitchFamily="34" charset="0"/>
                    <a:cs typeface="Arial" panose="020B0604020202020204" pitchFamily="34" charset="0"/>
                  </a:rPr>
                  <a:t>1</a:t>
                </a:r>
                <a:r>
                  <a:rPr lang="en-US" sz="2400" b="1" i="1" dirty="0">
                    <a:solidFill>
                      <a:srgbClr val="000080"/>
                    </a:solidFill>
                    <a:effectLst/>
                    <a:latin typeface="Calibri" panose="020F0502020204030204" pitchFamily="34" charset="0"/>
                    <a:ea typeface="Calibri" panose="020F0502020204030204" pitchFamily="34" charset="0"/>
                    <a:cs typeface="Arial" panose="020B0604020202020204" pitchFamily="34" charset="0"/>
                  </a:rPr>
                  <a:t>j</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270510" marR="0" algn="ctr" rtl="1">
                  <a:lnSpc>
                    <a:spcPct val="107000"/>
                  </a:lnSpc>
                  <a:spcBef>
                    <a:spcPts val="600"/>
                  </a:spcBef>
                  <a:spcAft>
                    <a:spcPts val="800"/>
                  </a:spcAft>
                </a:pPr>
                <a:r>
                  <a:rPr lang="en-US" sz="2400" b="1" dirty="0">
                    <a:solidFill>
                      <a:srgbClr val="000080"/>
                    </a:solidFill>
                    <a:effectLst/>
                    <a:latin typeface="Calibri" panose="020F0502020204030204" pitchFamily="34" charset="0"/>
                    <a:ea typeface="Calibri" panose="020F0502020204030204" pitchFamily="34" charset="0"/>
                    <a:cs typeface="Arial" panose="020B0604020202020204" pitchFamily="34" charset="0"/>
                  </a:rPr>
                  <a:t>r</a:t>
                </a:r>
                <a:r>
                  <a:rPr lang="en-US" sz="2400" b="1" baseline="-25000" dirty="0">
                    <a:solidFill>
                      <a:srgbClr val="000080"/>
                    </a:solidFill>
                    <a:effectLst/>
                    <a:latin typeface="Calibri" panose="020F0502020204030204" pitchFamily="34" charset="0"/>
                    <a:ea typeface="Calibri" panose="020F0502020204030204" pitchFamily="34" charset="0"/>
                    <a:cs typeface="Arial" panose="020B0604020202020204" pitchFamily="34" charset="0"/>
                  </a:rPr>
                  <a:t>2</a:t>
                </a:r>
                <a:r>
                  <a:rPr lang="en-US" sz="2400" b="1" dirty="0">
                    <a:solidFill>
                      <a:srgbClr val="000080"/>
                    </a:solidFill>
                    <a:effectLst/>
                    <a:latin typeface="Calibri" panose="020F0502020204030204" pitchFamily="34" charset="0"/>
                    <a:ea typeface="Calibri" panose="020F0502020204030204" pitchFamily="34" charset="0"/>
                    <a:cs typeface="Arial" panose="020B0604020202020204" pitchFamily="34" charset="0"/>
                  </a:rPr>
                  <a:t> = </a:t>
                </a:r>
                <a:r>
                  <a:rPr lang="en-US" sz="2400" b="1" i="1" dirty="0">
                    <a:solidFill>
                      <a:srgbClr val="000080"/>
                    </a:solidFill>
                    <a:effectLst/>
                    <a:latin typeface="Calibri" panose="020F0502020204030204" pitchFamily="34" charset="0"/>
                    <a:ea typeface="Calibri" panose="020F0502020204030204" pitchFamily="34" charset="0"/>
                    <a:cs typeface="Arial" panose="020B0604020202020204" pitchFamily="34" charset="0"/>
                  </a:rPr>
                  <a:t>x</a:t>
                </a:r>
                <a:r>
                  <a:rPr lang="en-US" sz="2400" b="1" baseline="-25000" dirty="0">
                    <a:solidFill>
                      <a:srgbClr val="000080"/>
                    </a:solidFill>
                    <a:effectLst/>
                    <a:latin typeface="Calibri" panose="020F0502020204030204" pitchFamily="34" charset="0"/>
                    <a:ea typeface="Calibri" panose="020F0502020204030204" pitchFamily="34" charset="0"/>
                    <a:cs typeface="Arial" panose="020B0604020202020204" pitchFamily="34" charset="0"/>
                  </a:rPr>
                  <a:t>2</a:t>
                </a:r>
                <a:r>
                  <a:rPr lang="en-US" sz="2400" b="1" i="1" dirty="0">
                    <a:solidFill>
                      <a:srgbClr val="000080"/>
                    </a:solidFill>
                    <a:effectLst/>
                    <a:latin typeface="Calibri" panose="020F0502020204030204" pitchFamily="34" charset="0"/>
                    <a:ea typeface="Calibri" panose="020F0502020204030204" pitchFamily="34" charset="0"/>
                    <a:cs typeface="Arial" panose="020B0604020202020204" pitchFamily="34" charset="0"/>
                  </a:rPr>
                  <a:t>i </a:t>
                </a:r>
                <a:r>
                  <a:rPr lang="en-US" sz="2400" b="1" dirty="0">
                    <a:solidFill>
                      <a:srgbClr val="000080"/>
                    </a:solidFill>
                    <a:effectLst/>
                    <a:latin typeface="Calibri" panose="020F0502020204030204" pitchFamily="34" charset="0"/>
                    <a:ea typeface="Calibri" panose="020F0502020204030204" pitchFamily="34" charset="0"/>
                    <a:cs typeface="Arial" panose="020B0604020202020204" pitchFamily="34" charset="0"/>
                  </a:rPr>
                  <a:t>+ </a:t>
                </a:r>
                <a:r>
                  <a:rPr lang="en-US" sz="2400" b="1" i="1" dirty="0">
                    <a:solidFill>
                      <a:srgbClr val="000080"/>
                    </a:solidFill>
                    <a:effectLst/>
                    <a:latin typeface="Calibri" panose="020F0502020204030204" pitchFamily="34" charset="0"/>
                    <a:ea typeface="Calibri" panose="020F0502020204030204" pitchFamily="34" charset="0"/>
                    <a:cs typeface="Arial" panose="020B0604020202020204" pitchFamily="34" charset="0"/>
                  </a:rPr>
                  <a:t>y</a:t>
                </a:r>
                <a:r>
                  <a:rPr lang="en-US" sz="2400" b="1" baseline="-25000" dirty="0">
                    <a:solidFill>
                      <a:srgbClr val="000080"/>
                    </a:solidFill>
                    <a:effectLst/>
                    <a:latin typeface="Calibri" panose="020F0502020204030204" pitchFamily="34" charset="0"/>
                    <a:ea typeface="Calibri" panose="020F0502020204030204" pitchFamily="34" charset="0"/>
                    <a:cs typeface="Arial" panose="020B0604020202020204" pitchFamily="34" charset="0"/>
                  </a:rPr>
                  <a:t>2</a:t>
                </a:r>
                <a:r>
                  <a:rPr lang="en-US" sz="2400" b="1" i="1" dirty="0">
                    <a:solidFill>
                      <a:srgbClr val="000080"/>
                    </a:solidFill>
                    <a:effectLst/>
                    <a:latin typeface="Calibri" panose="020F0502020204030204" pitchFamily="34" charset="0"/>
                    <a:ea typeface="Calibri" panose="020F0502020204030204" pitchFamily="34" charset="0"/>
                    <a:cs typeface="Arial" panose="020B0604020202020204" pitchFamily="34" charset="0"/>
                  </a:rPr>
                  <a:t>j</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tabLst>
                    <a:tab pos="4664710" algn="l"/>
                  </a:tabLst>
                </a:pPr>
                <a:r>
                  <a:rPr lang="en-US" sz="2400" b="1" dirty="0">
                    <a:solidFill>
                      <a:srgbClr val="000080"/>
                    </a:solidFill>
                    <a:effectLst/>
                    <a:latin typeface="Symbol" panose="05050102010706020507" pitchFamily="18" charset="2"/>
                    <a:ea typeface="Calibri" panose="020F0502020204030204" pitchFamily="34" charset="0"/>
                    <a:cs typeface="Arial" panose="020B0604020202020204" pitchFamily="34" charset="0"/>
                  </a:rPr>
                  <a:t>D</a:t>
                </a:r>
                <a:r>
                  <a:rPr lang="en-US" sz="2400" b="1" dirty="0">
                    <a:solidFill>
                      <a:srgbClr val="000080"/>
                    </a:solidFill>
                    <a:effectLst/>
                    <a:latin typeface="Calibri" panose="020F0502020204030204" pitchFamily="34" charset="0"/>
                    <a:ea typeface="Calibri" panose="020F0502020204030204" pitchFamily="34" charset="0"/>
                    <a:cs typeface="Arial" panose="020B0604020202020204" pitchFamily="34" charset="0"/>
                  </a:rPr>
                  <a:t>r = r</a:t>
                </a:r>
                <a:r>
                  <a:rPr lang="en-US" sz="2400" b="1" baseline="-25000" dirty="0">
                    <a:solidFill>
                      <a:srgbClr val="000080"/>
                    </a:solidFill>
                    <a:effectLst/>
                    <a:latin typeface="Calibri" panose="020F0502020204030204" pitchFamily="34" charset="0"/>
                    <a:ea typeface="Calibri" panose="020F0502020204030204" pitchFamily="34" charset="0"/>
                    <a:cs typeface="Arial" panose="020B0604020202020204" pitchFamily="34" charset="0"/>
                  </a:rPr>
                  <a:t>2</a:t>
                </a:r>
                <a:r>
                  <a:rPr lang="en-US" sz="2400" b="1" dirty="0">
                    <a:solidFill>
                      <a:srgbClr val="000080"/>
                    </a:solidFill>
                    <a:effectLst/>
                    <a:latin typeface="Calibri" panose="020F0502020204030204" pitchFamily="34" charset="0"/>
                    <a:ea typeface="Calibri" panose="020F0502020204030204" pitchFamily="34" charset="0"/>
                    <a:cs typeface="Arial" panose="020B0604020202020204" pitchFamily="34" charset="0"/>
                  </a:rPr>
                  <a:t> - r</a:t>
                </a:r>
                <a:r>
                  <a:rPr lang="en-US" sz="2400" b="1" baseline="-25000" dirty="0">
                    <a:solidFill>
                      <a:srgbClr val="000080"/>
                    </a:solidFill>
                    <a:effectLst/>
                    <a:latin typeface="Calibri" panose="020F0502020204030204" pitchFamily="34" charset="0"/>
                    <a:ea typeface="Calibri" panose="020F0502020204030204" pitchFamily="34" charset="0"/>
                    <a:cs typeface="Arial" panose="020B0604020202020204" pitchFamily="34" charset="0"/>
                  </a:rPr>
                  <a:t>1          </a:t>
                </a:r>
                <a:r>
                  <a:rPr lang="ar-KW" sz="2400" b="1" baseline="-25000" dirty="0">
                    <a:solidFill>
                      <a:srgbClr val="000080"/>
                    </a:solidFill>
                    <a:latin typeface="Calibri" panose="020F0502020204030204" pitchFamily="34" charset="0"/>
                    <a:ea typeface="Calibri" panose="020F050202020403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81789" y="4130842"/>
                <a:ext cx="11085095" cy="2332113"/>
              </a:xfrm>
              <a:prstGeom prst="rect">
                <a:avLst/>
              </a:prstGeom>
              <a:blipFill rotWithShape="0">
                <a:blip r:embed="rId3"/>
                <a:stretch>
                  <a:fillRect r="-440" b="-4450"/>
                </a:stretch>
              </a:blipFill>
            </p:spPr>
            <p:txBody>
              <a:bodyPr/>
              <a:lstStyle/>
              <a:p>
                <a:r>
                  <a:rPr lang="en-US">
                    <a:noFill/>
                  </a:rPr>
                  <a:t> </a:t>
                </a:r>
              </a:p>
            </p:txBody>
          </p:sp>
        </mc:Fallback>
      </mc:AlternateContent>
    </p:spTree>
    <p:extLst>
      <p:ext uri="{BB962C8B-B14F-4D97-AF65-F5344CB8AC3E}">
        <p14:creationId xmlns:p14="http://schemas.microsoft.com/office/powerpoint/2010/main" val="14928896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6">
                                            <p:txEl>
                                              <p:pRg st="2" end="2"/>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16" y="365125"/>
            <a:ext cx="10928684" cy="1325563"/>
          </a:xfrm>
        </p:spPr>
        <p:txBody>
          <a:bodyPr/>
          <a:lstStyle/>
          <a:p>
            <a:pPr marL="0" indent="0" algn="ctr" rtl="1"/>
            <a:r>
              <a:rPr lang="ar-EG" b="1" dirty="0" smtClean="0"/>
              <a:t>● المسافة والإزاحة</a:t>
            </a:r>
            <a:r>
              <a:rPr lang="ar-EG" dirty="0" smtClean="0"/>
              <a:t> </a:t>
            </a:r>
            <a:r>
              <a:rPr lang="en-US" b="1" dirty="0" smtClean="0"/>
              <a:t>Distance and displacement</a:t>
            </a:r>
            <a:endParaRPr lang="en-US" dirty="0"/>
          </a:p>
        </p:txBody>
      </p:sp>
      <p:pic>
        <p:nvPicPr>
          <p:cNvPr id="4" name="Content Placeholder 3"/>
          <p:cNvPicPr>
            <a:picLocks noGrp="1" noChangeAspect="1"/>
          </p:cNvPicPr>
          <p:nvPr>
            <p:ph idx="1"/>
          </p:nvPr>
        </p:nvPicPr>
        <p:blipFill>
          <a:blip r:embed="rId2"/>
          <a:stretch>
            <a:fillRect/>
          </a:stretch>
        </p:blipFill>
        <p:spPr>
          <a:xfrm>
            <a:off x="2500312" y="2093496"/>
            <a:ext cx="7191375" cy="3697704"/>
          </a:xfrm>
          <a:prstGeom prst="rect">
            <a:avLst/>
          </a:prstGeom>
        </p:spPr>
      </p:pic>
    </p:spTree>
    <p:extLst>
      <p:ext uri="{BB962C8B-B14F-4D97-AF65-F5344CB8AC3E}">
        <p14:creationId xmlns:p14="http://schemas.microsoft.com/office/powerpoint/2010/main" val="25745543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EG" b="1" dirty="0"/>
              <a:t>السرعة والسرعة المتجهة </a:t>
            </a:r>
            <a:r>
              <a:rPr lang="en-US" b="1" dirty="0">
                <a:solidFill>
                  <a:srgbClr val="00B0F0"/>
                </a:solidFill>
              </a:rPr>
              <a:t>Speed and velocity</a:t>
            </a: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31235"/>
                <a:ext cx="10515600" cy="4818490"/>
              </a:xfrm>
            </p:spPr>
            <p:txBody>
              <a:bodyPr/>
              <a:lstStyle/>
              <a:p>
                <a:pPr algn="r" rtl="1"/>
                <a:r>
                  <a:rPr lang="ar-EG" dirty="0"/>
                  <a:t>وتعرف السرعة</a:t>
                </a:r>
                <a:r>
                  <a:rPr lang="ar-EG" b="1" dirty="0"/>
                  <a:t> </a:t>
                </a:r>
                <a:r>
                  <a:rPr lang="ar-EG" dirty="0"/>
                  <a:t> بشكل عام بأنها معدل التغير الزمنى بالنسبة للمسافة أو الإزاحة وهنا </a:t>
                </a:r>
                <a:r>
                  <a:rPr lang="ar-EG" dirty="0" smtClean="0"/>
                  <a:t>يج</a:t>
                </a:r>
                <a:r>
                  <a:rPr lang="ar-KW" dirty="0" smtClean="0"/>
                  <a:t>ب</a:t>
                </a:r>
                <a:r>
                  <a:rPr lang="ar-EG" dirty="0" smtClean="0"/>
                  <a:t> </a:t>
                </a:r>
                <a:r>
                  <a:rPr lang="ar-KW" dirty="0" smtClean="0"/>
                  <a:t>علينا</a:t>
                </a:r>
                <a:r>
                  <a:rPr lang="ar-EG" dirty="0" smtClean="0"/>
                  <a:t> </a:t>
                </a:r>
                <a:r>
                  <a:rPr lang="ar-EG" dirty="0"/>
                  <a:t>أن نتعرف علي السرعة بمعني (</a:t>
                </a:r>
                <a:r>
                  <a:rPr lang="en-US" b="1" dirty="0"/>
                  <a:t>Speed</a:t>
                </a:r>
                <a:r>
                  <a:rPr lang="ar-EG" dirty="0"/>
                  <a:t>) والسرعة بمعني (</a:t>
                </a:r>
                <a:r>
                  <a:rPr lang="en-US" b="1" dirty="0"/>
                  <a:t>Velocity</a:t>
                </a:r>
                <a:r>
                  <a:rPr lang="ar-EG" dirty="0"/>
                  <a:t>) رغم شيوع استخدام المصطلحين بمعني واحد.</a:t>
                </a:r>
                <a:endParaRPr lang="en-US" dirty="0"/>
              </a:p>
              <a:p>
                <a:pPr algn="r" rtl="1"/>
                <a:endParaRPr lang="ar-KW" dirty="0" smtClean="0"/>
              </a:p>
              <a:p>
                <a:pPr algn="r" rtl="1"/>
                <a:r>
                  <a:rPr lang="ar-KW" dirty="0"/>
                  <a:t>ف</a:t>
                </a:r>
                <a:r>
                  <a:rPr lang="ar-EG" dirty="0" smtClean="0"/>
                  <a:t>السرعه </a:t>
                </a:r>
                <a:r>
                  <a:rPr lang="ar-EG" dirty="0"/>
                  <a:t>بمعنى</a:t>
                </a:r>
                <a:r>
                  <a:rPr lang="ar-EG" b="1" dirty="0"/>
                  <a:t> </a:t>
                </a:r>
                <a:r>
                  <a:rPr lang="ar-EG" dirty="0"/>
                  <a:t> </a:t>
                </a:r>
                <a:r>
                  <a:rPr lang="en-US" b="1" dirty="0"/>
                  <a:t>Speed</a:t>
                </a:r>
                <a:r>
                  <a:rPr lang="en-US" dirty="0"/>
                  <a:t> </a:t>
                </a:r>
                <a:r>
                  <a:rPr lang="ar-EG" dirty="0"/>
                  <a:t> </a:t>
                </a:r>
                <a:r>
                  <a:rPr lang="ar-EG" dirty="0" smtClean="0"/>
                  <a:t>هى </a:t>
                </a:r>
                <a:r>
                  <a:rPr lang="ar-EG" dirty="0"/>
                  <a:t>متوسط السرعه التى يقطعها الجسم وهي معدل قطع المسافة بالنسبة للزمن أو هي مقدار المسافة التي يقعطها الجسم فى فترة زمنية معينة ، وترتبط بالمسافة ككمية قياسية (مقدار السرعة فقط</a:t>
                </a:r>
                <a:r>
                  <a:rPr lang="ar-EG" dirty="0" smtClean="0"/>
                  <a:t>).</a:t>
                </a:r>
                <a:endParaRPr lang="ar-KW" dirty="0" smtClean="0"/>
              </a:p>
              <a:p>
                <a:pPr marL="0" indent="0" algn="r" rtl="1">
                  <a:buNone/>
                </a:pPr>
                <a:endParaRPr lang="en-US" dirty="0"/>
              </a:p>
              <a:p>
                <a:pPr algn="r" rtl="1"/>
                <a:r>
                  <a:rPr lang="ar-EG" dirty="0"/>
                  <a:t>	السرعه القياسيه = </a:t>
                </a:r>
                <a14:m>
                  <m:oMath xmlns:m="http://schemas.openxmlformats.org/officeDocument/2006/math">
                    <m:f>
                      <m:fPr>
                        <m:ctrlPr>
                          <a:rPr lang="en-US" i="1">
                            <a:latin typeface="Cambria Math" panose="02040503050406030204" pitchFamily="18" charset="0"/>
                          </a:rPr>
                        </m:ctrlPr>
                      </m:fPr>
                      <m:num>
                        <m:r>
                          <a:rPr lang="ar-EG">
                            <a:latin typeface="Cambria Math" panose="02040503050406030204" pitchFamily="18" charset="0"/>
                          </a:rPr>
                          <m:t>المقطوعه</m:t>
                        </m:r>
                        <m:r>
                          <a:rPr lang="en-US">
                            <a:latin typeface="Cambria Math" panose="02040503050406030204" pitchFamily="18" charset="0"/>
                          </a:rPr>
                          <m:t>  </m:t>
                        </m:r>
                        <m:r>
                          <a:rPr lang="ar-EG">
                            <a:latin typeface="Cambria Math" panose="02040503050406030204" pitchFamily="18" charset="0"/>
                          </a:rPr>
                          <m:t>الكليه</m:t>
                        </m:r>
                        <m:r>
                          <a:rPr lang="ar-EG">
                            <a:latin typeface="Cambria Math" panose="02040503050406030204" pitchFamily="18" charset="0"/>
                          </a:rPr>
                          <m:t> </m:t>
                        </m:r>
                        <m:r>
                          <a:rPr lang="ar-EG">
                            <a:latin typeface="Cambria Math" panose="02040503050406030204" pitchFamily="18" charset="0"/>
                          </a:rPr>
                          <m:t>المسافه</m:t>
                        </m:r>
                      </m:num>
                      <m:den>
                        <m:r>
                          <a:rPr lang="ar-EG">
                            <a:latin typeface="Cambria Math" panose="02040503050406030204" pitchFamily="18" charset="0"/>
                          </a:rPr>
                          <m:t>المستغرق</m:t>
                        </m:r>
                        <m:r>
                          <a:rPr lang="ar-EG">
                            <a:latin typeface="Cambria Math" panose="02040503050406030204" pitchFamily="18" charset="0"/>
                          </a:rPr>
                          <m:t> </m:t>
                        </m:r>
                        <m:r>
                          <a:rPr lang="ar-EG">
                            <a:latin typeface="Cambria Math" panose="02040503050406030204" pitchFamily="18" charset="0"/>
                          </a:rPr>
                          <m:t>الزمن</m:t>
                        </m:r>
                        <m:r>
                          <a:rPr lang="ar-EG">
                            <a:latin typeface="Cambria Math" panose="02040503050406030204" pitchFamily="18" charset="0"/>
                          </a:rPr>
                          <m:t> </m:t>
                        </m:r>
                      </m:den>
                    </m:f>
                  </m:oMath>
                </a14:m>
                <a:r>
                  <a:rPr lang="en-US" dirty="0"/>
                  <a:t>   </a:t>
                </a:r>
                <a:r>
                  <a:rPr lang="ar-EG" dirty="0"/>
                  <a:t>          </a:t>
                </a:r>
                <a14:m>
                  <m:oMath xmlns:m="http://schemas.openxmlformats.org/officeDocument/2006/math">
                    <m:r>
                      <a:rPr lang="ar-EG">
                        <a:latin typeface="Cambria Math" panose="02040503050406030204" pitchFamily="18" charset="0"/>
                      </a:rPr>
                      <m:t> </m:t>
                    </m:r>
                    <m:r>
                      <a:rPr lang="en-US" i="1">
                        <a:latin typeface="Cambria Math" panose="02040503050406030204" pitchFamily="18" charset="0"/>
                      </a:rPr>
                      <m:t>𝑉</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𝑠</m:t>
                        </m:r>
                      </m:num>
                      <m:den>
                        <m:r>
                          <a:rPr lang="en-US" i="1">
                            <a:latin typeface="Cambria Math" panose="02040503050406030204" pitchFamily="18" charset="0"/>
                          </a:rPr>
                          <m:t>𝑡</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31235"/>
                <a:ext cx="10515600" cy="4818490"/>
              </a:xfrm>
              <a:blipFill rotWithShape="0">
                <a:blip r:embed="rId2"/>
                <a:stretch>
                  <a:fillRect l="-1855" t="-2278" r="-1043"/>
                </a:stretch>
              </a:blipFill>
            </p:spPr>
            <p:txBody>
              <a:bodyPr/>
              <a:lstStyle/>
              <a:p>
                <a:r>
                  <a:rPr lang="en-US">
                    <a:noFill/>
                  </a:rPr>
                  <a:t> </a:t>
                </a:r>
              </a:p>
            </p:txBody>
          </p:sp>
        </mc:Fallback>
      </mc:AlternateContent>
    </p:spTree>
    <p:extLst>
      <p:ext uri="{BB962C8B-B14F-4D97-AF65-F5344CB8AC3E}">
        <p14:creationId xmlns:p14="http://schemas.microsoft.com/office/powerpoint/2010/main" val="34978042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4685" y="87464"/>
                <a:ext cx="11561197" cy="6089499"/>
              </a:xfrm>
            </p:spPr>
            <p:txBody>
              <a:bodyPr>
                <a:noAutofit/>
              </a:bodyPr>
              <a:lstStyle/>
              <a:p>
                <a:pPr algn="just" rtl="1"/>
                <a:r>
                  <a:rPr lang="ar-EG" sz="3200" dirty="0"/>
                  <a:t>السرعة المتجهة</a:t>
                </a:r>
                <a:r>
                  <a:rPr lang="ar-EG" sz="3200" b="1" dirty="0"/>
                  <a:t> </a:t>
                </a:r>
                <a:r>
                  <a:rPr lang="en-US" sz="3200" b="1" dirty="0"/>
                  <a:t>Velocity</a:t>
                </a:r>
                <a:r>
                  <a:rPr lang="ar-EG" sz="3200" dirty="0"/>
                  <a:t> هى السرعه القياسيه ولكن فى اتجاه محدد. اى انها الإزاحة التي يقطعها الجسم فى فترة زمنية محددة ، أي أنها معدل التغير فى الإزاحة بالنسبة </a:t>
                </a:r>
                <a:r>
                  <a:rPr lang="ar-EG" sz="3200" dirty="0" smtClean="0"/>
                  <a:t>للزمن.</a:t>
                </a:r>
                <a:endParaRPr lang="ar-KW" sz="3200" dirty="0" smtClean="0"/>
              </a:p>
              <a:p>
                <a:pPr marL="0" indent="0" algn="ctr" rtl="1">
                  <a:buNone/>
                </a:pPr>
                <a:r>
                  <a:rPr lang="ar-EG" sz="3200" b="1" dirty="0"/>
                  <a:t>السرعه المتجهه</a:t>
                </a:r>
                <a:r>
                  <a:rPr lang="ar-EG" sz="3200" dirty="0"/>
                  <a:t> = </a:t>
                </a:r>
                <a14:m>
                  <m:oMath xmlns:m="http://schemas.openxmlformats.org/officeDocument/2006/math">
                    <m:r>
                      <a:rPr lang="en-US" sz="3200" b="1">
                        <a:latin typeface="Cambria Math" panose="02040503050406030204" pitchFamily="18" charset="0"/>
                      </a:rPr>
                      <m:t>  </m:t>
                    </m:r>
                    <m:f>
                      <m:fPr>
                        <m:ctrlPr>
                          <a:rPr lang="en-US" sz="3200" i="1">
                            <a:latin typeface="Cambria Math" panose="02040503050406030204" pitchFamily="18" charset="0"/>
                          </a:rPr>
                        </m:ctrlPr>
                      </m:fPr>
                      <m:num>
                        <m:r>
                          <a:rPr lang="ar-EG" sz="3200">
                            <a:latin typeface="Cambria Math" panose="02040503050406030204" pitchFamily="18" charset="0"/>
                          </a:rPr>
                          <m:t>الإزاحه</m:t>
                        </m:r>
                      </m:num>
                      <m:den>
                        <m:r>
                          <a:rPr lang="ar-EG" sz="3200">
                            <a:latin typeface="Cambria Math" panose="02040503050406030204" pitchFamily="18" charset="0"/>
                          </a:rPr>
                          <m:t>المستغرق</m:t>
                        </m:r>
                        <m:r>
                          <a:rPr lang="ar-EG" sz="3200">
                            <a:latin typeface="Cambria Math" panose="02040503050406030204" pitchFamily="18" charset="0"/>
                          </a:rPr>
                          <m:t> </m:t>
                        </m:r>
                        <m:r>
                          <a:rPr lang="ar-EG" sz="3200">
                            <a:latin typeface="Cambria Math" panose="02040503050406030204" pitchFamily="18" charset="0"/>
                          </a:rPr>
                          <m:t>الزمن</m:t>
                        </m:r>
                        <m:r>
                          <a:rPr lang="ar-EG" sz="3200">
                            <a:latin typeface="Cambria Math" panose="02040503050406030204" pitchFamily="18" charset="0"/>
                          </a:rPr>
                          <m:t> </m:t>
                        </m:r>
                      </m:den>
                    </m:f>
                  </m:oMath>
                </a14:m>
                <a:r>
                  <a:rPr lang="ar-EG" sz="3200" dirty="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m:t>
                        </m:r>
                        <m:r>
                          <a:rPr lang="en-US" sz="3200" i="1">
                            <a:latin typeface="Cambria Math" panose="02040503050406030204" pitchFamily="18" charset="0"/>
                          </a:rPr>
                          <m:t>𝑑</m:t>
                        </m:r>
                      </m:num>
                      <m:den>
                        <m:r>
                          <a:rPr lang="en-US" sz="3200" i="1">
                            <a:latin typeface="Cambria Math" panose="02040503050406030204" pitchFamily="18" charset="0"/>
                          </a:rPr>
                          <m:t>∆</m:t>
                        </m:r>
                        <m:r>
                          <a:rPr lang="en-US" sz="3200" i="1">
                            <a:latin typeface="Cambria Math" panose="02040503050406030204" pitchFamily="18" charset="0"/>
                          </a:rPr>
                          <m:t>𝑡</m:t>
                        </m:r>
                      </m:den>
                    </m:f>
                  </m:oMath>
                </a14:m>
                <a:r>
                  <a:rPr lang="ar-EG" sz="3200" dirty="0"/>
                  <a:t> </a:t>
                </a:r>
                <a:endParaRPr lang="ar-KW" sz="3200" dirty="0" smtClean="0"/>
              </a:p>
              <a:p>
                <a:pPr marL="0" indent="0" algn="ctr" rtl="1">
                  <a:buNone/>
                </a:pPr>
                <a:r>
                  <a:rPr lang="ar-EG" sz="3200" dirty="0" smtClean="0"/>
                  <a:t>                            </a:t>
                </a:r>
                <a:endParaRPr lang="en-US" sz="3200" dirty="0"/>
              </a:p>
              <a:p>
                <a:pPr marL="0" indent="0" algn="just" rtl="1">
                  <a:buNone/>
                </a:pPr>
                <a:r>
                  <a:rPr lang="ar-EG" sz="3200" dirty="0"/>
                  <a:t>والفارق بين السرعة والسرعة المتجهة ، هو أن الإزاحة كمية متجهة لها مقدار واتجاه فى حين المسافة مقدار فقط ، وهذا يعني أنه عند حساب معدل التغير الزمني للإزاحة لابد الأخذ فى الاعتبار الاتجاه والمقدار ، وعلي هذا فإن السرعة كمية متجهة مقدارها هو قطع المسافة بالنسبة للزمن واتجاهها زاوية يمكن قياسها من خط أصل ثابت هو فى الغالب المحور الأفقي (</a:t>
                </a:r>
                <a:r>
                  <a:rPr lang="en-US" sz="3200" b="1" dirty="0"/>
                  <a:t>X</a:t>
                </a:r>
                <a:r>
                  <a:rPr lang="ar-EG" sz="3200" dirty="0"/>
                  <a:t>).</a:t>
                </a:r>
                <a:endParaRPr lang="en-US" sz="3200" dirty="0"/>
              </a:p>
              <a:p>
                <a:pPr marL="0" indent="0" algn="just" rtl="1">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4685" y="87464"/>
                <a:ext cx="11561197" cy="6089499"/>
              </a:xfrm>
              <a:blipFill rotWithShape="0">
                <a:blip r:embed="rId2"/>
                <a:stretch>
                  <a:fillRect l="-2267" t="-2302" r="-1318"/>
                </a:stretch>
              </a:blipFill>
            </p:spPr>
            <p:txBody>
              <a:bodyPr/>
              <a:lstStyle/>
              <a:p>
                <a:r>
                  <a:rPr lang="en-US">
                    <a:noFill/>
                  </a:rPr>
                  <a:t> </a:t>
                </a:r>
              </a:p>
            </p:txBody>
          </p:sp>
        </mc:Fallback>
      </mc:AlternateContent>
    </p:spTree>
    <p:extLst>
      <p:ext uri="{BB962C8B-B14F-4D97-AF65-F5344CB8AC3E}">
        <p14:creationId xmlns:p14="http://schemas.microsoft.com/office/powerpoint/2010/main" val="31437195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222"/>
            <a:ext cx="10515600" cy="962108"/>
          </a:xfrm>
        </p:spPr>
        <p:txBody>
          <a:bodyPr>
            <a:normAutofit fontScale="90000"/>
          </a:bodyPr>
          <a:lstStyle/>
          <a:p>
            <a:pPr algn="ctr" rtl="1"/>
            <a:r>
              <a:rPr lang="ar-KW" b="1" dirty="0" smtClean="0"/>
              <a:t/>
            </a:r>
            <a:br>
              <a:rPr lang="ar-KW" b="1" dirty="0" smtClean="0"/>
            </a:br>
            <a:r>
              <a:rPr lang="ar-EG" b="1" dirty="0" smtClean="0"/>
              <a:t>أنواع </a:t>
            </a:r>
            <a:r>
              <a:rPr lang="ar-EG" b="1" dirty="0"/>
              <a:t>السرعة </a:t>
            </a:r>
            <a:r>
              <a:rPr lang="en-US" dirty="0"/>
              <a:t/>
            </a:r>
            <a:br>
              <a:rPr lang="en-US" dirty="0"/>
            </a:br>
            <a:endParaRPr lang="en-US" dirty="0"/>
          </a:p>
        </p:txBody>
      </p:sp>
      <p:sp>
        <p:nvSpPr>
          <p:cNvPr id="3" name="Content Placeholder 2"/>
          <p:cNvSpPr>
            <a:spLocks noGrp="1"/>
          </p:cNvSpPr>
          <p:nvPr>
            <p:ph idx="1"/>
          </p:nvPr>
        </p:nvSpPr>
        <p:spPr>
          <a:xfrm>
            <a:off x="838200" y="1478943"/>
            <a:ext cx="10515600" cy="4698020"/>
          </a:xfrm>
        </p:spPr>
        <p:txBody>
          <a:bodyPr/>
          <a:lstStyle/>
          <a:p>
            <a:pPr algn="r" rtl="1"/>
            <a:r>
              <a:rPr lang="ar-EG" dirty="0"/>
              <a:t>يمكن تقسيم السرعة التي يتحرك بها الجسم إلي نوعين هما :</a:t>
            </a:r>
            <a:endParaRPr lang="en-US" sz="2000" dirty="0"/>
          </a:p>
          <a:p>
            <a:pPr lvl="0" algn="r" rtl="1"/>
            <a:r>
              <a:rPr lang="ar-EG" b="1" dirty="0"/>
              <a:t>السرعة المنتظمة (الثابتة)</a:t>
            </a:r>
            <a:r>
              <a:rPr lang="ar-EG" dirty="0"/>
              <a:t> </a:t>
            </a:r>
            <a:r>
              <a:rPr lang="ar-KW" dirty="0"/>
              <a:t>(</a:t>
            </a:r>
            <a:r>
              <a:rPr lang="en-US" dirty="0"/>
              <a:t>Uniform Velocity</a:t>
            </a:r>
            <a:r>
              <a:rPr lang="ar-KW" dirty="0"/>
              <a:t>)</a:t>
            </a:r>
            <a:endParaRPr lang="en-US" sz="2000" dirty="0"/>
          </a:p>
          <a:p>
            <a:pPr lvl="0" algn="r" rtl="1"/>
            <a:r>
              <a:rPr lang="ar-EG" b="1" dirty="0" smtClean="0"/>
              <a:t>السرعة </a:t>
            </a:r>
            <a:r>
              <a:rPr lang="ar-EG" b="1" dirty="0"/>
              <a:t>غير المنتظمة (المتغيرة)</a:t>
            </a:r>
            <a:r>
              <a:rPr lang="ar-EG" dirty="0"/>
              <a:t> </a:t>
            </a:r>
            <a:r>
              <a:rPr lang="ar-KW" dirty="0"/>
              <a:t>(</a:t>
            </a:r>
            <a:r>
              <a:rPr lang="en-US" dirty="0"/>
              <a:t> </a:t>
            </a:r>
            <a:r>
              <a:rPr lang="en-US" dirty="0" err="1"/>
              <a:t>nonuniform</a:t>
            </a:r>
            <a:r>
              <a:rPr lang="en-US" dirty="0"/>
              <a:t> Velocity</a:t>
            </a:r>
            <a:r>
              <a:rPr lang="ar-KW" dirty="0" smtClean="0"/>
              <a:t>)</a:t>
            </a:r>
          </a:p>
          <a:p>
            <a:pPr marL="0" lvl="0" indent="0" algn="r" rtl="1">
              <a:buNone/>
            </a:pPr>
            <a:endParaRPr lang="en-US" sz="2000" dirty="0"/>
          </a:p>
          <a:p>
            <a:pPr algn="r"/>
            <a:endParaRPr lang="en-US" dirty="0"/>
          </a:p>
        </p:txBody>
      </p:sp>
    </p:spTree>
    <p:extLst>
      <p:ext uri="{BB962C8B-B14F-4D97-AF65-F5344CB8AC3E}">
        <p14:creationId xmlns:p14="http://schemas.microsoft.com/office/powerpoint/2010/main" val="14438879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660"/>
            <a:ext cx="10515600" cy="1486894"/>
          </a:xfrm>
        </p:spPr>
        <p:txBody>
          <a:bodyPr/>
          <a:lstStyle/>
          <a:p>
            <a:r>
              <a:rPr lang="ar-EG" dirty="0"/>
              <a:t>كما يمكن تقسيم السرعة التي يتحرك بها الجسم إلي مايلى </a:t>
            </a:r>
            <a:r>
              <a:rPr lang="ar-EG" dirty="0" smtClean="0"/>
              <a:t>:</a:t>
            </a:r>
            <a:r>
              <a:rPr lang="en-US" dirty="0"/>
              <a:t/>
            </a:r>
            <a:br>
              <a:rPr lang="en-US" dirty="0"/>
            </a:br>
            <a:endParaRPr lang="en-US" dirty="0"/>
          </a:p>
        </p:txBody>
      </p:sp>
      <p:sp>
        <p:nvSpPr>
          <p:cNvPr id="3" name="Content Placeholder 2"/>
          <p:cNvSpPr>
            <a:spLocks noGrp="1"/>
          </p:cNvSpPr>
          <p:nvPr>
            <p:ph idx="1"/>
          </p:nvPr>
        </p:nvSpPr>
        <p:spPr>
          <a:xfrm>
            <a:off x="838200" y="1669774"/>
            <a:ext cx="10515600" cy="4739572"/>
          </a:xfrm>
        </p:spPr>
        <p:txBody>
          <a:bodyPr/>
          <a:lstStyle/>
          <a:p>
            <a:pPr marL="0" lvl="0" indent="0" algn="r" rtl="1">
              <a:buNone/>
            </a:pPr>
            <a:endParaRPr lang="ar-KW" dirty="0"/>
          </a:p>
          <a:p>
            <a:pPr lvl="0" algn="r" rtl="1"/>
            <a:r>
              <a:rPr lang="ar-EG" b="1" dirty="0" smtClean="0"/>
              <a:t>السرعة </a:t>
            </a:r>
            <a:r>
              <a:rPr lang="ar-EG" b="1" dirty="0"/>
              <a:t>المتوسطة</a:t>
            </a:r>
            <a:r>
              <a:rPr lang="ar-EG" dirty="0"/>
              <a:t> </a:t>
            </a:r>
            <a:r>
              <a:rPr lang="en-US" b="1" dirty="0"/>
              <a:t>Average speed</a:t>
            </a:r>
            <a:endParaRPr lang="en-US" dirty="0"/>
          </a:p>
          <a:p>
            <a:pPr marL="0" indent="0" algn="r" rtl="1">
              <a:buNone/>
            </a:pPr>
            <a:r>
              <a:rPr lang="ar-EG" dirty="0"/>
              <a:t>	وهي</a:t>
            </a:r>
            <a:r>
              <a:rPr lang="ar-EG" b="1" dirty="0"/>
              <a:t> </a:t>
            </a:r>
            <a:r>
              <a:rPr lang="ar-KW" dirty="0"/>
              <a:t> متوسط السرعه التى يقطعها الجسم.أى </a:t>
            </a:r>
            <a:r>
              <a:rPr lang="ar-EG" dirty="0"/>
              <a:t>مجموع المسافات التى يقطعها الجسم على مجموع الأزمنه. وهي السرعة التي لو تحرك بها الجسم لقطع مسافات متساوية فى أزمنة متساوية. ويعبر عنها بالمعادلة التالية.</a:t>
            </a:r>
            <a:endParaRPr lang="en-US" dirty="0"/>
          </a:p>
          <a:p>
            <a:pPr marL="0" indent="0">
              <a:buNone/>
            </a:pPr>
            <a:endParaRPr lang="en-US" dirty="0"/>
          </a:p>
        </p:txBody>
      </p:sp>
      <mc:AlternateContent xmlns:mc="http://schemas.openxmlformats.org/markup-compatibility/2006" xmlns:a14="http://schemas.microsoft.com/office/drawing/2010/main">
        <mc:Choice Requires="a14">
          <p:sp>
            <p:nvSpPr>
              <p:cNvPr id="4" name="Rounded Rectangle 3"/>
              <p:cNvSpPr>
                <a:spLocks noChangeArrowheads="1"/>
              </p:cNvSpPr>
              <p:nvPr/>
            </p:nvSpPr>
            <p:spPr bwMode="auto">
              <a:xfrm>
                <a:off x="1868557" y="4071067"/>
                <a:ext cx="5398935" cy="2218415"/>
              </a:xfrm>
              <a:prstGeom prst="roundRect">
                <a:avLst>
                  <a:gd name="adj" fmla="val 16667"/>
                </a:avLst>
              </a:prstGeom>
              <a:solidFill>
                <a:srgbClr val="F8F8F8"/>
              </a:solidFill>
              <a:ln w="9525">
                <a:solidFill>
                  <a:srgbClr val="000000"/>
                </a:solidFill>
                <a:round/>
                <a:headEnd/>
                <a:tailEnd/>
              </a:ln>
              <a:effectLst>
                <a:prstShdw prst="shdw13" dist="53882" dir="13500000">
                  <a:srgbClr val="808080">
                    <a:alpha val="50000"/>
                  </a:srgbClr>
                </a:prstShdw>
              </a:effectLst>
            </p:spPr>
            <p:txBody>
              <a:bodyPr rot="0" vert="horz" wrap="square" lIns="91440" tIns="45720" rIns="91440" bIns="45720" anchor="t" anchorCtr="0" upright="1">
                <a:noAutofit/>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2000" b="1" i="1">
                              <a:effectLst/>
                              <a:latin typeface="Cambria Math" panose="02040503050406030204" pitchFamily="18" charset="0"/>
                              <a:ea typeface="Calibri" panose="020F0502020204030204" pitchFamily="34" charset="0"/>
                              <a:cs typeface="Simplified Arabic" panose="02020603050405020304" pitchFamily="18" charset="-78"/>
                            </a:rPr>
                          </m:ctrlPr>
                        </m:funcPr>
                        <m:fName>
                          <m:sSub>
                            <m:sSubPr>
                              <m:ctrlPr>
                                <a:rPr lang="en-US" sz="2000" b="1" i="1">
                                  <a:effectLst/>
                                  <a:latin typeface="Cambria Math" panose="02040503050406030204" pitchFamily="18" charset="0"/>
                                  <a:ea typeface="Calibri" panose="020F0502020204030204" pitchFamily="34" charset="0"/>
                                  <a:cs typeface="Simplified Arabic" panose="02020603050405020304" pitchFamily="18" charset="-78"/>
                                </a:rPr>
                              </m:ctrlPr>
                            </m:sSubPr>
                            <m:e>
                              <m:r>
                                <a:rPr lang="en-US" sz="2000" b="1" i="1">
                                  <a:effectLst/>
                                  <a:latin typeface="Cambria Math" panose="02040503050406030204" pitchFamily="18" charset="0"/>
                                  <a:ea typeface="Calibri" panose="020F0502020204030204" pitchFamily="34" charset="0"/>
                                  <a:cs typeface="Simplified Arabic" panose="02020603050405020304" pitchFamily="18" charset="-78"/>
                                </a:rPr>
                                <m:t>𝑽𝒂</m:t>
                              </m:r>
                            </m:e>
                            <m:sub>
                              <m:r>
                                <a:rPr lang="en-US" sz="2000" b="1" i="1">
                                  <a:effectLst/>
                                  <a:latin typeface="Cambria Math" panose="02040503050406030204" pitchFamily="18" charset="0"/>
                                  <a:ea typeface="Calibri" panose="020F0502020204030204" pitchFamily="34" charset="0"/>
                                  <a:cs typeface="Simplified Arabic" panose="02020603050405020304" pitchFamily="18" charset="-78"/>
                                </a:rPr>
                                <m:t>𝒗</m:t>
                              </m:r>
                            </m:sub>
                          </m:sSub>
                          <m:r>
                            <a:rPr lang="en-US" sz="2000" b="1" i="1">
                              <a:effectLst/>
                              <a:latin typeface="Cambria Math" panose="02040503050406030204" pitchFamily="18" charset="0"/>
                              <a:ea typeface="Calibri" panose="020F0502020204030204" pitchFamily="34" charset="0"/>
                              <a:cs typeface="Simplified Arabic" panose="02020603050405020304" pitchFamily="18" charset="-78"/>
                            </a:rPr>
                            <m:t>=</m:t>
                          </m:r>
                        </m:fName>
                        <m:e>
                          <m:f>
                            <m:fPr>
                              <m:ctrlPr>
                                <a:rPr lang="en-US" sz="2000" b="1" i="1">
                                  <a:effectLst/>
                                  <a:latin typeface="Cambria Math" panose="02040503050406030204" pitchFamily="18" charset="0"/>
                                  <a:ea typeface="Calibri" panose="020F0502020204030204" pitchFamily="34" charset="0"/>
                                  <a:cs typeface="Simplified Arabic" panose="02020603050405020304" pitchFamily="18" charset="-78"/>
                                </a:rPr>
                              </m:ctrlPr>
                            </m:fPr>
                            <m:num>
                              <m:r>
                                <a:rPr lang="en-US" sz="2000" b="1" i="1">
                                  <a:effectLst/>
                                  <a:latin typeface="Cambria Math" panose="02040503050406030204" pitchFamily="18" charset="0"/>
                                  <a:ea typeface="Cambria Math" panose="02040503050406030204" pitchFamily="18" charset="0"/>
                                  <a:cs typeface="Cambria Math" panose="02040503050406030204" pitchFamily="18" charset="0"/>
                                </a:rPr>
                                <m:t>𝒔</m:t>
                              </m:r>
                            </m:num>
                            <m:den>
                              <m:r>
                                <a:rPr lang="en-US" sz="2000" b="1" i="1">
                                  <a:effectLst/>
                                  <a:latin typeface="Cambria Math" panose="02040503050406030204" pitchFamily="18" charset="0"/>
                                  <a:ea typeface="Cambria Math" panose="02040503050406030204" pitchFamily="18" charset="0"/>
                                  <a:cs typeface="Cambria Math" panose="02040503050406030204" pitchFamily="18" charset="0"/>
                                </a:rPr>
                                <m:t>𝒕</m:t>
                              </m:r>
                            </m:den>
                          </m:f>
                        </m:e>
                      </m:func>
                    </m:oMath>
                  </m:oMathPara>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indent="457200" algn="ctr">
                  <a:lnSpc>
                    <a:spcPct val="115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Simplified Arabic" panose="02020603050405020304" pitchFamily="18" charset="-78"/>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15000"/>
                  </a:lnSpc>
                  <a:spcBef>
                    <a:spcPts val="0"/>
                  </a:spcBef>
                  <a:spcAft>
                    <a:spcPts val="0"/>
                  </a:spcAft>
                </a:pPr>
                <a:r>
                  <a:rPr lang="ar-EG" sz="2000" b="1" dirty="0">
                    <a:effectLst/>
                    <a:latin typeface="Times New Roman" panose="02020603050405020304" pitchFamily="18" charset="0"/>
                    <a:ea typeface="Calibri" panose="020F0502020204030204" pitchFamily="34" charset="0"/>
                    <a:cs typeface="Simplified Arabic" panose="02020603050405020304" pitchFamily="18" charset="-78"/>
                  </a:rPr>
                  <a:t>حيث أن</a:t>
                </a:r>
                <a:r>
                  <a:rPr lang="ar-EG" sz="2000" dirty="0">
                    <a:effectLst/>
                    <a:latin typeface="Times New Roman" panose="02020603050405020304" pitchFamily="18" charset="0"/>
                    <a:ea typeface="Calibri" panose="020F0502020204030204" pitchFamily="34" charset="0"/>
                    <a:cs typeface="Simplified Arabic" panose="02020603050405020304" pitchFamily="18" charset="-78"/>
                  </a:rPr>
                  <a:t>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Simplified Arabic" panose="02020603050405020304" pitchFamily="18" charset="-78"/>
                          </a:rPr>
                        </m:ctrlPr>
                      </m:sSubPr>
                      <m:e>
                        <m:r>
                          <a:rPr lang="en-US" sz="2000" i="1">
                            <a:effectLst/>
                            <a:latin typeface="Cambria Math" panose="02040503050406030204" pitchFamily="18" charset="0"/>
                            <a:ea typeface="Calibri" panose="020F0502020204030204" pitchFamily="34" charset="0"/>
                            <a:cs typeface="Simplified Arabic" panose="02020603050405020304" pitchFamily="18" charset="-78"/>
                          </a:rPr>
                          <m:t>𝑉𝑎</m:t>
                        </m:r>
                      </m:e>
                      <m:sub>
                        <m:r>
                          <a:rPr lang="en-US" sz="2000" i="1">
                            <a:effectLst/>
                            <a:latin typeface="Cambria Math" panose="02040503050406030204" pitchFamily="18" charset="0"/>
                            <a:ea typeface="Calibri" panose="020F0502020204030204" pitchFamily="34" charset="0"/>
                            <a:cs typeface="Simplified Arabic" panose="02020603050405020304" pitchFamily="18" charset="-78"/>
                          </a:rPr>
                          <m:t>𝑣</m:t>
                        </m:r>
                      </m:sub>
                    </m:sSub>
                  </m:oMath>
                </a14:m>
                <a:r>
                  <a:rPr lang="ar-EG" sz="2000" b="1" dirty="0">
                    <a:effectLst/>
                    <a:latin typeface="Times New Roman" panose="02020603050405020304" pitchFamily="18" charset="0"/>
                    <a:ea typeface="Calibri" panose="020F0502020204030204" pitchFamily="34" charset="0"/>
                    <a:cs typeface="Simplified Arabic" panose="02020603050405020304" pitchFamily="18" charset="-78"/>
                  </a:rPr>
                  <a:t>= السرعة المتوسطة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indent="0" algn="ctr" rtl="1">
                  <a:lnSpc>
                    <a:spcPct val="115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Simplified Arabic" panose="02020603050405020304" pitchFamily="18" charset="-78"/>
                  </a:rPr>
                  <a:t>s</a:t>
                </a:r>
                <a:r>
                  <a:rPr lang="ar-EG" sz="2000" b="1" dirty="0">
                    <a:effectLst/>
                    <a:latin typeface="Times New Roman" panose="02020603050405020304" pitchFamily="18" charset="0"/>
                    <a:ea typeface="Calibri" panose="020F0502020204030204" pitchFamily="34" charset="0"/>
                    <a:cs typeface="Simplified Arabic" panose="02020603050405020304" pitchFamily="18" charset="-78"/>
                  </a:rPr>
                  <a:t> = المسافة المقطوعة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14:m>
                  <m:oMath xmlns:m="http://schemas.openxmlformats.org/officeDocument/2006/math">
                    <m:r>
                      <a:rPr lang="en-US" sz="2000" i="1">
                        <a:effectLst/>
                        <a:latin typeface="Cambria Math" panose="02040503050406030204" pitchFamily="18" charset="0"/>
                        <a:ea typeface="Times New Roman" panose="02020603050405020304" pitchFamily="18" charset="0"/>
                        <a:cs typeface="Simplified Arabic" panose="02020603050405020304" pitchFamily="18" charset="-78"/>
                      </a:rPr>
                      <m:t>𝑡</m:t>
                    </m:r>
                  </m:oMath>
                </a14:m>
                <a:r>
                  <a:rPr lang="en-US" sz="2000" b="1" dirty="0">
                    <a:effectLst/>
                    <a:latin typeface="Simplified Arabic" panose="02020603050405020304" pitchFamily="18" charset="-78"/>
                    <a:ea typeface="Calibri" panose="020F0502020204030204" pitchFamily="34" charset="0"/>
                    <a:cs typeface="Arial" panose="020B0604020202020204" pitchFamily="34" charset="0"/>
                  </a:rPr>
                  <a:t> </a:t>
                </a:r>
                <a:r>
                  <a:rPr lang="ar-EG" sz="2000" b="1" dirty="0">
                    <a:effectLst/>
                    <a:latin typeface="Simplified Arabic" panose="02020603050405020304" pitchFamily="18" charset="-78"/>
                    <a:ea typeface="Calibri" panose="020F0502020204030204" pitchFamily="34" charset="0"/>
                    <a:cs typeface="Arial" panose="020B0604020202020204" pitchFamily="34" charset="0"/>
                  </a:rPr>
                  <a:t>= الزمن الكلي المأخوذ فى قطع المسافة.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ounded Rectangle 3"/>
              <p:cNvSpPr>
                <a:spLocks noRot="1" noChangeAspect="1" noMove="1" noResize="1" noEditPoints="1" noAdjustHandles="1" noChangeArrowheads="1" noChangeShapeType="1" noTextEdit="1"/>
              </p:cNvSpPr>
              <p:nvPr/>
            </p:nvSpPr>
            <p:spPr bwMode="auto">
              <a:xfrm>
                <a:off x="1868557" y="4071067"/>
                <a:ext cx="5398935" cy="2218415"/>
              </a:xfrm>
              <a:prstGeom prst="roundRect">
                <a:avLst>
                  <a:gd name="adj" fmla="val 16667"/>
                </a:avLst>
              </a:prstGeom>
              <a:blipFill rotWithShape="0">
                <a:blip r:embed="rId2"/>
                <a:stretch>
                  <a:fillRect/>
                </a:stretch>
              </a:blipFill>
              <a:ln w="9525">
                <a:solidFill>
                  <a:srgbClr val="000000"/>
                </a:solidFill>
                <a:round/>
                <a:headEnd/>
                <a:tailEnd/>
              </a:ln>
              <a:effectLst>
                <a:prstShdw prst="shdw13" dist="53882" dir="13500000">
                  <a:srgbClr val="808080">
                    <a:alpha val="50000"/>
                  </a:srgbClr>
                </a:prstShdw>
              </a:effectLst>
            </p:spPr>
            <p:txBody>
              <a:bodyPr/>
              <a:lstStyle/>
              <a:p>
                <a:r>
                  <a:rPr lang="en-US">
                    <a:noFill/>
                  </a:rPr>
                  <a:t> </a:t>
                </a:r>
              </a:p>
            </p:txBody>
          </p:sp>
        </mc:Fallback>
      </mc:AlternateContent>
    </p:spTree>
    <p:extLst>
      <p:ext uri="{BB962C8B-B14F-4D97-AF65-F5344CB8AC3E}">
        <p14:creationId xmlns:p14="http://schemas.microsoft.com/office/powerpoint/2010/main" val="21930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p:cTn id="2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0" end="0"/>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p:cTn id="4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4">
                                            <p:txEl>
                                              <p:pRg st="2" end="2"/>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p:cTn id="4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3" end="3"/>
                                            </p:txEl>
                                          </p:spTgt>
                                        </p:tgtEl>
                                      </p:cBhvr>
                                    </p:animEffect>
                                  </p:childTnLst>
                                </p:cTn>
                              </p:par>
                              <p:par>
                                <p:cTn id="51" presetID="31" presetClass="entr" presetSubtype="0" fill="hold" nodeType="with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 calcmode="lin" valueType="num">
                                      <p:cBhvr>
                                        <p:cTn id="5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5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6"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833107" y="1057523"/>
            <a:ext cx="7686675" cy="4007457"/>
          </a:xfrm>
          <a:prstGeom prst="rect">
            <a:avLst/>
          </a:prstGeom>
        </p:spPr>
      </p:pic>
    </p:spTree>
    <p:extLst>
      <p:ext uri="{BB962C8B-B14F-4D97-AF65-F5344CB8AC3E}">
        <p14:creationId xmlns:p14="http://schemas.microsoft.com/office/powerpoint/2010/main" val="8546533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481</Words>
  <Application>Microsoft Office PowerPoint</Application>
  <PresentationFormat>Widescreen</PresentationFormat>
  <Paragraphs>82</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Cambria Math</vt:lpstr>
      <vt:lpstr>Simplified Arabic</vt:lpstr>
      <vt:lpstr>Symbol</vt:lpstr>
      <vt:lpstr>Times New Roman</vt:lpstr>
      <vt:lpstr>Wingdings</vt:lpstr>
      <vt:lpstr>Office Theme</vt:lpstr>
      <vt:lpstr>PowerPoint Presentation</vt:lpstr>
      <vt:lpstr>PowerPoint Presentation</vt:lpstr>
      <vt:lpstr>PowerPoint Presentation</vt:lpstr>
      <vt:lpstr>● المسافة والإزاحة Distance and displacement</vt:lpstr>
      <vt:lpstr>السرعة والسرعة المتجهة Speed and velocity </vt:lpstr>
      <vt:lpstr>PowerPoint Presentation</vt:lpstr>
      <vt:lpstr> أنواع السرعة  </vt:lpstr>
      <vt:lpstr>كما يمكن تقسيم السرعة التي يتحرك بها الجسم إلي مايلى : </vt:lpstr>
      <vt:lpstr>PowerPoint Presentation</vt:lpstr>
      <vt:lpstr>PowerPoint Presentation</vt:lpstr>
      <vt:lpstr>PowerPoint Presentation</vt:lpstr>
      <vt:lpstr>PowerPoint Presentation</vt:lpstr>
      <vt:lpstr> السرعة اللحظية Instantaneous speed </vt:lpstr>
      <vt:lpstr>PowerPoint Presentation</vt:lpstr>
      <vt:lpstr>PowerPoint Presentation</vt:lpstr>
      <vt:lpstr>PowerPoint Presentation</vt:lpstr>
      <vt:lpstr>PowerPoint Presentation</vt:lpstr>
      <vt:lpstr>PowerPoint Presentation</vt:lpstr>
      <vt:lpstr>العجلة Acceleration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Rafat AlShami</dc:creator>
  <cp:lastModifiedBy>Rafat AlShami</cp:lastModifiedBy>
  <cp:revision>26</cp:revision>
  <dcterms:created xsi:type="dcterms:W3CDTF">2018-03-09T23:15:14Z</dcterms:created>
  <dcterms:modified xsi:type="dcterms:W3CDTF">2020-03-16T14:01:29Z</dcterms:modified>
</cp:coreProperties>
</file>